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707" r:id="rId2"/>
    <p:sldId id="873" r:id="rId3"/>
    <p:sldId id="867" r:id="rId4"/>
    <p:sldId id="874" r:id="rId5"/>
    <p:sldId id="851" r:id="rId6"/>
    <p:sldId id="876" r:id="rId7"/>
    <p:sldId id="877" r:id="rId8"/>
    <p:sldId id="878" r:id="rId9"/>
    <p:sldId id="868" r:id="rId10"/>
    <p:sldId id="858" r:id="rId11"/>
    <p:sldId id="879" r:id="rId12"/>
    <p:sldId id="869" r:id="rId13"/>
    <p:sldId id="864" r:id="rId14"/>
    <p:sldId id="865" r:id="rId15"/>
    <p:sldId id="855" r:id="rId16"/>
    <p:sldId id="823" r:id="rId17"/>
    <p:sldId id="872" r:id="rId18"/>
    <p:sldId id="881" r:id="rId19"/>
    <p:sldId id="880" r:id="rId20"/>
    <p:sldId id="805" r:id="rId21"/>
    <p:sldId id="783" r:id="rId22"/>
    <p:sldId id="871" r:id="rId23"/>
    <p:sldId id="856" r:id="rId24"/>
    <p:sldId id="870" r:id="rId25"/>
    <p:sldId id="843" r:id="rId26"/>
    <p:sldId id="875" r:id="rId27"/>
  </p:sldIdLst>
  <p:sldSz cx="9144000" cy="6858000" type="screen4x3"/>
  <p:notesSz cx="6669088" cy="97758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538D"/>
    <a:srgbClr val="3B1165"/>
    <a:srgbClr val="8D57B5"/>
    <a:srgbClr val="DCC3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82" autoAdjust="0"/>
    <p:restoredTop sz="87980" autoAdjust="0"/>
  </p:normalViewPr>
  <p:slideViewPr>
    <p:cSldViewPr>
      <p:cViewPr varScale="1">
        <p:scale>
          <a:sx n="64" d="100"/>
          <a:sy n="64" d="100"/>
        </p:scale>
        <p:origin x="-1836" y="-108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2018761200446508E-3"/>
          <c:y val="0.13557256865639269"/>
          <c:w val="0.96625978755983777"/>
          <c:h val="0.86442747777826245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3</c:v>
                </c:pt>
              </c:strCache>
            </c:strRef>
          </c:tx>
          <c:cat>
            <c:numRef>
              <c:f>Лист1!$A$2:$A$6</c:f>
              <c:numCache>
                <c:formatCode>General</c:formatCode>
                <c:ptCount val="5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6105</c:v>
                </c:pt>
                <c:pt idx="1">
                  <c:v>5468</c:v>
                </c:pt>
                <c:pt idx="2">
                  <c:v>5960</c:v>
                </c:pt>
                <c:pt idx="3">
                  <c:v>5229</c:v>
                </c:pt>
                <c:pt idx="4">
                  <c:v>5789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6593792"/>
        <c:axId val="76644736"/>
      </c:lineChart>
      <c:catAx>
        <c:axId val="7659379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76644736"/>
        <c:crosses val="autoZero"/>
        <c:auto val="1"/>
        <c:lblAlgn val="ctr"/>
        <c:lblOffset val="100"/>
        <c:noMultiLvlLbl val="0"/>
      </c:catAx>
      <c:valAx>
        <c:axId val="7664473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7659379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gradFill rotWithShape="1">
      <a:gsLst>
        <a:gs pos="0">
          <a:schemeClr val="accent5">
            <a:tint val="50000"/>
            <a:satMod val="300000"/>
          </a:schemeClr>
        </a:gs>
        <a:gs pos="35000">
          <a:schemeClr val="accent5">
            <a:tint val="37000"/>
            <a:satMod val="300000"/>
          </a:schemeClr>
        </a:gs>
        <a:gs pos="100000">
          <a:schemeClr val="accent5">
            <a:tint val="15000"/>
            <a:satMod val="350000"/>
          </a:schemeClr>
        </a:gs>
      </a:gsLst>
      <a:lin ang="16200000" scaled="1"/>
    </a:gradFill>
    <a:ln w="9525" cap="flat" cmpd="sng" algn="ctr">
      <a:noFill/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dk1" tx1="lt1" bg2="dk2" tx2="lt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  <c:spPr>
        <a:noFill/>
      </c:spPr>
    </c:sideWall>
    <c:backWall>
      <c:thickness val="0"/>
      <c:spPr>
        <a:noFill/>
      </c:spPr>
    </c:backWall>
    <c:plotArea>
      <c:layout>
        <c:manualLayout>
          <c:layoutTarget val="inner"/>
          <c:xMode val="edge"/>
          <c:yMode val="edge"/>
          <c:x val="6.3347247815376831E-2"/>
          <c:y val="4.6003279728178373E-2"/>
          <c:w val="0.93665275218462363"/>
          <c:h val="0.92615519571899418"/>
        </c:manualLayout>
      </c:layout>
      <c:bar3D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rgbClr val="C0504D">
                    <a:tint val="98000"/>
                    <a:shade val="25000"/>
                    <a:satMod val="250000"/>
                  </a:srgbClr>
                </a:gs>
                <a:gs pos="68000">
                  <a:srgbClr val="C0504D">
                    <a:tint val="86000"/>
                    <a:satMod val="115000"/>
                  </a:srgbClr>
                </a:gs>
                <a:gs pos="100000">
                  <a:srgbClr val="C0504D">
                    <a:tint val="50000"/>
                    <a:satMod val="150000"/>
                  </a:srgbClr>
                </a:gs>
              </a:gsLst>
              <a:path path="circle">
                <a:fillToRect l="50000" t="130000" r="50000" b="-30000"/>
              </a:path>
            </a:gradFill>
            <a:ln w="9525" cap="flat" cmpd="sng" algn="ctr">
              <a:solidFill>
                <a:srgbClr val="C0504D">
                  <a:shade val="50000"/>
                  <a:satMod val="103000"/>
                </a:srgbClr>
              </a:solidFill>
              <a:prstDash val="solid"/>
            </a:ln>
            <a:effectLst>
              <a:outerShdw blurRad="57150" dist="38100" dir="5400000" algn="ctr" rotWithShape="0">
                <a:srgbClr val="C0504D">
                  <a:shade val="9000"/>
                  <a:satMod val="105000"/>
                  <a:alpha val="48000"/>
                </a:srgbClr>
              </a:outerShdw>
            </a:effectLst>
          </c:spPr>
          <c:invertIfNegative val="0"/>
          <c:cat>
            <c:strRef>
              <c:f>Лист2!$A$1:$A$5</c:f>
              <c:strCache>
                <c:ptCount val="5"/>
                <c:pt idx="0">
                  <c:v>НС тугоухость</c:v>
                </c:pt>
                <c:pt idx="1">
                  <c:v>Вибр. болезнь</c:v>
                </c:pt>
                <c:pt idx="2">
                  <c:v>П-кр. Радикулопатии</c:v>
                </c:pt>
                <c:pt idx="3">
                  <c:v>Хр. проф. бронхит</c:v>
                </c:pt>
                <c:pt idx="4">
                  <c:v>Пневмокониоз</c:v>
                </c:pt>
              </c:strCache>
            </c:strRef>
          </c:cat>
          <c:val>
            <c:numRef>
              <c:f>Лист2!$B$1:$B$5</c:f>
              <c:numCache>
                <c:formatCode>General</c:formatCode>
                <c:ptCount val="5"/>
                <c:pt idx="0">
                  <c:v>37.1</c:v>
                </c:pt>
                <c:pt idx="1">
                  <c:v>24.9</c:v>
                </c:pt>
                <c:pt idx="2">
                  <c:v>16.100000000000001</c:v>
                </c:pt>
                <c:pt idx="3">
                  <c:v>13.1</c:v>
                </c:pt>
                <c:pt idx="4">
                  <c:v>4.0999999999999996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79298944"/>
        <c:axId val="79300480"/>
        <c:axId val="0"/>
      </c:bar3DChart>
      <c:catAx>
        <c:axId val="79298944"/>
        <c:scaling>
          <c:orientation val="minMax"/>
        </c:scaling>
        <c:delete val="1"/>
        <c:axPos val="b"/>
        <c:majorTickMark val="out"/>
        <c:minorTickMark val="none"/>
        <c:tickLblPos val="none"/>
        <c:crossAx val="79300480"/>
        <c:crosses val="autoZero"/>
        <c:auto val="1"/>
        <c:lblAlgn val="ctr"/>
        <c:lblOffset val="100"/>
        <c:noMultiLvlLbl val="0"/>
      </c:catAx>
      <c:valAx>
        <c:axId val="79300480"/>
        <c:scaling>
          <c:orientation val="minMax"/>
          <c:max val="1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>
                <a:solidFill>
                  <a:srgbClr val="23538D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pPr>
            <a:endParaRPr lang="ru-RU"/>
          </a:p>
        </c:txPr>
        <c:crossAx val="79298944"/>
        <c:crosses val="autoZero"/>
        <c:crossBetween val="between"/>
      </c:valAx>
      <c:spPr>
        <a:gradFill rotWithShape="1">
          <a:gsLst>
            <a:gs pos="0">
              <a:srgbClr val="4BACC6">
                <a:tint val="70000"/>
                <a:satMod val="130000"/>
              </a:srgbClr>
            </a:gs>
            <a:gs pos="43000">
              <a:srgbClr val="4BACC6">
                <a:tint val="44000"/>
                <a:satMod val="165000"/>
              </a:srgbClr>
            </a:gs>
            <a:gs pos="93000">
              <a:srgbClr val="4BACC6">
                <a:tint val="15000"/>
                <a:satMod val="165000"/>
              </a:srgbClr>
            </a:gs>
            <a:gs pos="100000">
              <a:srgbClr val="4BACC6">
                <a:tint val="5000"/>
                <a:satMod val="250000"/>
              </a:srgb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rgbClr val="0070C0"/>
          </a:solidFill>
          <a:prstDash val="solid"/>
        </a:ln>
        <a:effectLst>
          <a:outerShdw blurRad="57150" dist="38100" dir="5400000" algn="ctr" rotWithShape="0">
            <a:srgbClr val="4BACC6">
              <a:shade val="9000"/>
              <a:satMod val="105000"/>
              <a:alpha val="48000"/>
            </a:srgbClr>
          </a:outerShdw>
        </a:effectLst>
      </c:spPr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4.0674878717179168E-2"/>
          <c:w val="1"/>
          <c:h val="0.93848600155538253"/>
        </c:manualLayout>
      </c:layout>
      <c:lineChart>
        <c:grouping val="stacked"/>
        <c:varyColors val="0"/>
        <c:ser>
          <c:idx val="1"/>
          <c:order val="0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numRef>
              <c:f>Лист1!$A$2:$A$7</c:f>
              <c:numCache>
                <c:formatCode>General</c:formatCode>
                <c:ptCount val="6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</c:numCache>
            </c:num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3931</c:v>
                </c:pt>
                <c:pt idx="1">
                  <c:v>3200</c:v>
                </c:pt>
                <c:pt idx="2">
                  <c:v>3244</c:v>
                </c:pt>
                <c:pt idx="3">
                  <c:v>3220</c:v>
                </c:pt>
                <c:pt idx="4">
                  <c:v>2999</c:v>
                </c:pt>
                <c:pt idx="5">
                  <c:v>2630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numRef>
              <c:f>Лист1!$A$2:$A$7</c:f>
              <c:numCache>
                <c:formatCode>General</c:formatCode>
                <c:ptCount val="6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</c:numCache>
            </c:num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7365376"/>
        <c:axId val="97522816"/>
      </c:lineChart>
      <c:catAx>
        <c:axId val="9736537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97522816"/>
        <c:crosses val="autoZero"/>
        <c:auto val="1"/>
        <c:lblAlgn val="ctr"/>
        <c:lblOffset val="100"/>
        <c:noMultiLvlLbl val="0"/>
      </c:catAx>
      <c:valAx>
        <c:axId val="9752281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97365376"/>
        <c:crosses val="autoZero"/>
        <c:crossBetween val="between"/>
      </c:valAx>
      <c:spPr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noFill/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c:spPr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1.8236479471629586E-2"/>
          <c:y val="0"/>
          <c:w val="0.40989113515463632"/>
          <c:h val="0.9076160849852622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strRef>
              <c:f>Лист1!$A$2:$A$12</c:f>
              <c:strCache>
                <c:ptCount val="11"/>
                <c:pt idx="0">
                  <c:v>строительство - 610 чел.</c:v>
                </c:pt>
                <c:pt idx="1">
                  <c:v>обрабатывающие производства - 459 чел.</c:v>
                </c:pt>
                <c:pt idx="2">
                  <c:v>транспорт и связь - 289 чел.</c:v>
                </c:pt>
                <c:pt idx="3">
                  <c:v>сельское хозяйство - 304 чел.</c:v>
                </c:pt>
                <c:pt idx="4">
                  <c:v>добыча полезных ископемых - 188 чел.</c:v>
                </c:pt>
                <c:pt idx="5">
                  <c:v>производство и распределение электроэнергии -137 чел.</c:v>
                </c:pt>
                <c:pt idx="6">
                  <c:v>оптовая и розничная торговля; ремонт трансп. средств, бытовых изделий и др. - 130 чел.</c:v>
                </c:pt>
                <c:pt idx="7">
                  <c:v>предоставление социальных, коммунальных и других услуг - 120 чел.</c:v>
                </c:pt>
                <c:pt idx="8">
                  <c:v>государственное управление и военная безопасность -106 чел.</c:v>
                </c:pt>
                <c:pt idx="9">
                  <c:v>образование - 47 чел.</c:v>
                </c:pt>
                <c:pt idx="10">
                  <c:v>финансовая деятельность - 24 чел.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25</c:v>
                </c:pt>
                <c:pt idx="1">
                  <c:v>17</c:v>
                </c:pt>
                <c:pt idx="2">
                  <c:v>10.9</c:v>
                </c:pt>
                <c:pt idx="3">
                  <c:v>11</c:v>
                </c:pt>
                <c:pt idx="4">
                  <c:v>7</c:v>
                </c:pt>
                <c:pt idx="5">
                  <c:v>5</c:v>
                </c:pt>
                <c:pt idx="6">
                  <c:v>5</c:v>
                </c:pt>
                <c:pt idx="7">
                  <c:v>4.5</c:v>
                </c:pt>
                <c:pt idx="8">
                  <c:v>4</c:v>
                </c:pt>
                <c:pt idx="9">
                  <c:v>1</c:v>
                </c:pt>
                <c:pt idx="1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1400" b="1">
                <a:latin typeface="Antique Olive" pitchFamily="34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400" b="1">
                <a:latin typeface="Antique Olive" pitchFamily="34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400" b="1">
                <a:latin typeface="Antique Olive" pitchFamily="34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400" b="1">
                <a:latin typeface="Antique Olive" pitchFamily="34" charset="0"/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400" b="1">
                <a:latin typeface="Antique Olive" pitchFamily="34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42185369233705777"/>
          <c:y val="9.2279996100206566E-4"/>
          <c:w val="0.57640711829807256"/>
          <c:h val="0.99907729890477281"/>
        </c:manualLayout>
      </c:layout>
      <c:overlay val="0"/>
      <c:txPr>
        <a:bodyPr/>
        <a:lstStyle/>
        <a:p>
          <a:pPr>
            <a:defRPr sz="1200">
              <a:latin typeface="Antique Olive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60D27A-0518-4FA6-B295-334DEE5877A9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A5F04E23-AA1C-40A2-8B45-55AB0FA3A243}">
      <dgm:prSet phldrT="[Текст]" custT="1"/>
      <dgm:spPr/>
      <dgm:t>
        <a:bodyPr/>
        <a:lstStyle/>
        <a:p>
          <a:pPr algn="l"/>
          <a:r>
            <a:rPr lang="ru-RU" sz="3200" dirty="0" smtClean="0"/>
            <a:t>НЕДОПУЩЕНИЕ КОНФЛИКТА ИНТЕРЕСОВ</a:t>
          </a:r>
          <a:endParaRPr lang="ru-RU" sz="3200" dirty="0"/>
        </a:p>
      </dgm:t>
    </dgm:pt>
    <dgm:pt modelId="{7AF0DDA1-F650-4986-B2C5-FD13599C6F4F}" type="parTrans" cxnId="{C2F4B025-0095-47CA-8682-E1F620D2B896}">
      <dgm:prSet/>
      <dgm:spPr/>
      <dgm:t>
        <a:bodyPr/>
        <a:lstStyle/>
        <a:p>
          <a:endParaRPr lang="ru-RU" sz="3600"/>
        </a:p>
      </dgm:t>
    </dgm:pt>
    <dgm:pt modelId="{03342B86-7EF0-4349-9176-1CECD47E0F70}" type="sibTrans" cxnId="{C2F4B025-0095-47CA-8682-E1F620D2B896}">
      <dgm:prSet/>
      <dgm:spPr/>
      <dgm:t>
        <a:bodyPr/>
        <a:lstStyle/>
        <a:p>
          <a:endParaRPr lang="ru-RU" sz="3600"/>
        </a:p>
      </dgm:t>
    </dgm:pt>
    <dgm:pt modelId="{CD9439BD-924C-485E-BFB8-484DF8EB2501}">
      <dgm:prSet phldrT="[Текст]" custT="1"/>
      <dgm:spPr/>
      <dgm:t>
        <a:bodyPr/>
        <a:lstStyle/>
        <a:p>
          <a:endParaRPr lang="ru-RU" sz="3600" dirty="0"/>
        </a:p>
      </dgm:t>
    </dgm:pt>
    <dgm:pt modelId="{F69B3C0C-0054-47F0-BD56-356882EEAC79}" type="parTrans" cxnId="{CF1016EB-15EE-48C4-9D7F-D9B8DF8CC931}">
      <dgm:prSet/>
      <dgm:spPr/>
      <dgm:t>
        <a:bodyPr/>
        <a:lstStyle/>
        <a:p>
          <a:endParaRPr lang="ru-RU" sz="3600"/>
        </a:p>
      </dgm:t>
    </dgm:pt>
    <dgm:pt modelId="{F0A4A0B9-8174-4C6B-825E-5EE412F628F0}" type="sibTrans" cxnId="{CF1016EB-15EE-48C4-9D7F-D9B8DF8CC931}">
      <dgm:prSet/>
      <dgm:spPr/>
      <dgm:t>
        <a:bodyPr/>
        <a:lstStyle/>
        <a:p>
          <a:endParaRPr lang="ru-RU" sz="3600"/>
        </a:p>
      </dgm:t>
    </dgm:pt>
    <dgm:pt modelId="{89EE08D4-DEDB-4AB6-B8F7-5B6AFDF0FABB}">
      <dgm:prSet phldrT="[Текст]" custT="1"/>
      <dgm:spPr/>
      <dgm:t>
        <a:bodyPr/>
        <a:lstStyle/>
        <a:p>
          <a:r>
            <a:rPr lang="ru-RU" sz="3200" dirty="0" smtClean="0"/>
            <a:t>ДЕНЕЖНОЕ ВОЗНАГРАЖДЕНИЕ ОРГАНИЗАЦИИ, ПРОВОДЯЩЕЙ СОУТ, НЕ МОЖЕТ БЫТЬ ПОСТАВЛЕНО В ЗАВИСИМОСТЬ ОТ РЕЗУЛЬТАТОВ ОЦЕНКИ</a:t>
          </a:r>
          <a:endParaRPr lang="ru-RU" sz="3200" dirty="0"/>
        </a:p>
      </dgm:t>
    </dgm:pt>
    <dgm:pt modelId="{FE4E2F4C-7CE3-4A86-8F65-780FAC960F8B}" type="parTrans" cxnId="{852FEE3D-3277-4CFA-BDA0-E4D15E1E76BD}">
      <dgm:prSet/>
      <dgm:spPr/>
      <dgm:t>
        <a:bodyPr/>
        <a:lstStyle/>
        <a:p>
          <a:endParaRPr lang="ru-RU" sz="3600"/>
        </a:p>
      </dgm:t>
    </dgm:pt>
    <dgm:pt modelId="{158412D4-5D6D-48F9-8559-7D4983FBB1B1}" type="sibTrans" cxnId="{852FEE3D-3277-4CFA-BDA0-E4D15E1E76BD}">
      <dgm:prSet/>
      <dgm:spPr/>
      <dgm:t>
        <a:bodyPr/>
        <a:lstStyle/>
        <a:p>
          <a:endParaRPr lang="ru-RU" sz="3600"/>
        </a:p>
      </dgm:t>
    </dgm:pt>
    <dgm:pt modelId="{AEF5D327-2F74-4F80-ACC0-9E92374CD523}">
      <dgm:prSet phldrT="[Текст]" custT="1"/>
      <dgm:spPr/>
      <dgm:t>
        <a:bodyPr/>
        <a:lstStyle/>
        <a:p>
          <a:endParaRPr lang="ru-RU" sz="3600" dirty="0"/>
        </a:p>
      </dgm:t>
    </dgm:pt>
    <dgm:pt modelId="{37430CE2-697C-48CD-A131-C380BAFE20F4}" type="parTrans" cxnId="{1611A59F-81F4-48F1-8970-5F72DEF9FECD}">
      <dgm:prSet/>
      <dgm:spPr/>
      <dgm:t>
        <a:bodyPr/>
        <a:lstStyle/>
        <a:p>
          <a:endParaRPr lang="ru-RU" sz="3600"/>
        </a:p>
      </dgm:t>
    </dgm:pt>
    <dgm:pt modelId="{B121B81B-FBFA-4719-8927-1AED2A83FB4A}" type="sibTrans" cxnId="{1611A59F-81F4-48F1-8970-5F72DEF9FECD}">
      <dgm:prSet/>
      <dgm:spPr/>
      <dgm:t>
        <a:bodyPr/>
        <a:lstStyle/>
        <a:p>
          <a:endParaRPr lang="ru-RU" sz="3600"/>
        </a:p>
      </dgm:t>
    </dgm:pt>
    <dgm:pt modelId="{0C61914B-C2C8-4650-AFE9-3C412A4A7820}">
      <dgm:prSet phldrT="[Текст]" custT="1"/>
      <dgm:spPr>
        <a:noFill/>
      </dgm:spPr>
      <dgm:t>
        <a:bodyPr/>
        <a:lstStyle/>
        <a:p>
          <a:pPr algn="r"/>
          <a:r>
            <a:rPr lang="ru-RU" sz="3200" dirty="0" smtClean="0">
              <a:solidFill>
                <a:schemeClr val="tx2"/>
              </a:solidFill>
            </a:rPr>
            <a:t>ОГРАНИЧЕНИЕ КРУГА ЛИЦ, ПРОВОДЯЩИХ СПЕЦИАЛЬНУЮ ОЦЕНКУ УСЛОВИЙ ТРУДА – ЭКСПЕРТЫ НЕСУТ ПЕРСОНАЛЬНУЮ ОТВЕТСТВЕННОСТЬ ЗА ОБЪЕКТИВНЫЕ РЕЗУЛЬТАТЫ СОУТ</a:t>
          </a:r>
          <a:endParaRPr lang="ru-RU" sz="3200" dirty="0">
            <a:solidFill>
              <a:schemeClr val="tx2"/>
            </a:solidFill>
          </a:endParaRPr>
        </a:p>
      </dgm:t>
    </dgm:pt>
    <dgm:pt modelId="{110B52D4-432F-4C60-A4DB-BCCAA9488590}" type="parTrans" cxnId="{7B006A2B-2961-4B8D-A395-51E17B5C6FED}">
      <dgm:prSet/>
      <dgm:spPr/>
      <dgm:t>
        <a:bodyPr/>
        <a:lstStyle/>
        <a:p>
          <a:endParaRPr lang="ru-RU"/>
        </a:p>
      </dgm:t>
    </dgm:pt>
    <dgm:pt modelId="{B706F9D3-14F0-49B9-9E40-81428843B757}" type="sibTrans" cxnId="{7B006A2B-2961-4B8D-A395-51E17B5C6FED}">
      <dgm:prSet/>
      <dgm:spPr/>
      <dgm:t>
        <a:bodyPr/>
        <a:lstStyle/>
        <a:p>
          <a:endParaRPr lang="ru-RU"/>
        </a:p>
      </dgm:t>
    </dgm:pt>
    <dgm:pt modelId="{C25E4736-0402-4FAC-A33B-120109767F9D}" type="pres">
      <dgm:prSet presAssocID="{7660D27A-0518-4FA6-B295-334DEE5877A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7138C1-2071-4119-88C8-0A3146100907}" type="pres">
      <dgm:prSet presAssocID="{A5F04E23-AA1C-40A2-8B45-55AB0FA3A243}" presName="parentText" presStyleLbl="node1" presStyleIdx="0" presStyleCnt="3" custScaleY="76512" custLinFactY="-9524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220C2F-20D6-4204-AFA4-2E4A16CA8F8F}" type="pres">
      <dgm:prSet presAssocID="{A5F04E23-AA1C-40A2-8B45-55AB0FA3A243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5E24D9-ADF1-4264-AF32-75E52BE007A9}" type="pres">
      <dgm:prSet presAssocID="{0C61914B-C2C8-4650-AFE9-3C412A4A782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F229F1-762D-4EE4-8F4A-4DD4277DFB20}" type="pres">
      <dgm:prSet presAssocID="{B706F9D3-14F0-49B9-9E40-81428843B757}" presName="spacer" presStyleCnt="0"/>
      <dgm:spPr/>
    </dgm:pt>
    <dgm:pt modelId="{386D37F6-A164-4CE3-ACA0-C16277461AAA}" type="pres">
      <dgm:prSet presAssocID="{89EE08D4-DEDB-4AB6-B8F7-5B6AFDF0FABB}" presName="parentText" presStyleLbl="node1" presStyleIdx="2" presStyleCnt="3" custScaleY="99227" custLinFactY="2475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1DAEC4-864E-4551-8413-0E176BA048F8}" type="pres">
      <dgm:prSet presAssocID="{89EE08D4-DEDB-4AB6-B8F7-5B6AFDF0FABB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41164CB-F0E6-4714-AA11-67882D73C947}" type="presOf" srcId="{CD9439BD-924C-485E-BFB8-484DF8EB2501}" destId="{E1220C2F-20D6-4204-AFA4-2E4A16CA8F8F}" srcOrd="0" destOrd="0" presId="urn:microsoft.com/office/officeart/2005/8/layout/vList2"/>
    <dgm:cxn modelId="{A2686B6A-50CB-4639-A297-8D331208FEE4}" type="presOf" srcId="{A5F04E23-AA1C-40A2-8B45-55AB0FA3A243}" destId="{ED7138C1-2071-4119-88C8-0A3146100907}" srcOrd="0" destOrd="0" presId="urn:microsoft.com/office/officeart/2005/8/layout/vList2"/>
    <dgm:cxn modelId="{B9EA41A2-29C1-4236-91E6-213380102E40}" type="presOf" srcId="{89EE08D4-DEDB-4AB6-B8F7-5B6AFDF0FABB}" destId="{386D37F6-A164-4CE3-ACA0-C16277461AAA}" srcOrd="0" destOrd="0" presId="urn:microsoft.com/office/officeart/2005/8/layout/vList2"/>
    <dgm:cxn modelId="{7B006A2B-2961-4B8D-A395-51E17B5C6FED}" srcId="{7660D27A-0518-4FA6-B295-334DEE5877A9}" destId="{0C61914B-C2C8-4650-AFE9-3C412A4A7820}" srcOrd="1" destOrd="0" parTransId="{110B52D4-432F-4C60-A4DB-BCCAA9488590}" sibTransId="{B706F9D3-14F0-49B9-9E40-81428843B757}"/>
    <dgm:cxn modelId="{EE8B6E49-92E4-458C-BDD2-F585D0617542}" type="presOf" srcId="{AEF5D327-2F74-4F80-ACC0-9E92374CD523}" destId="{9D1DAEC4-864E-4551-8413-0E176BA048F8}" srcOrd="0" destOrd="0" presId="urn:microsoft.com/office/officeart/2005/8/layout/vList2"/>
    <dgm:cxn modelId="{C2F4B025-0095-47CA-8682-E1F620D2B896}" srcId="{7660D27A-0518-4FA6-B295-334DEE5877A9}" destId="{A5F04E23-AA1C-40A2-8B45-55AB0FA3A243}" srcOrd="0" destOrd="0" parTransId="{7AF0DDA1-F650-4986-B2C5-FD13599C6F4F}" sibTransId="{03342B86-7EF0-4349-9176-1CECD47E0F70}"/>
    <dgm:cxn modelId="{CF1016EB-15EE-48C4-9D7F-D9B8DF8CC931}" srcId="{A5F04E23-AA1C-40A2-8B45-55AB0FA3A243}" destId="{CD9439BD-924C-485E-BFB8-484DF8EB2501}" srcOrd="0" destOrd="0" parTransId="{F69B3C0C-0054-47F0-BD56-356882EEAC79}" sibTransId="{F0A4A0B9-8174-4C6B-825E-5EE412F628F0}"/>
    <dgm:cxn modelId="{1611A59F-81F4-48F1-8970-5F72DEF9FECD}" srcId="{89EE08D4-DEDB-4AB6-B8F7-5B6AFDF0FABB}" destId="{AEF5D327-2F74-4F80-ACC0-9E92374CD523}" srcOrd="0" destOrd="0" parTransId="{37430CE2-697C-48CD-A131-C380BAFE20F4}" sibTransId="{B121B81B-FBFA-4719-8927-1AED2A83FB4A}"/>
    <dgm:cxn modelId="{7D7B3800-7168-419B-82BD-E6B0A7F87EA2}" type="presOf" srcId="{7660D27A-0518-4FA6-B295-334DEE5877A9}" destId="{C25E4736-0402-4FAC-A33B-120109767F9D}" srcOrd="0" destOrd="0" presId="urn:microsoft.com/office/officeart/2005/8/layout/vList2"/>
    <dgm:cxn modelId="{E51B9DE1-FDB2-4A7F-9010-5BCC9BA380C0}" type="presOf" srcId="{0C61914B-C2C8-4650-AFE9-3C412A4A7820}" destId="{A95E24D9-ADF1-4264-AF32-75E52BE007A9}" srcOrd="0" destOrd="0" presId="urn:microsoft.com/office/officeart/2005/8/layout/vList2"/>
    <dgm:cxn modelId="{852FEE3D-3277-4CFA-BDA0-E4D15E1E76BD}" srcId="{7660D27A-0518-4FA6-B295-334DEE5877A9}" destId="{89EE08D4-DEDB-4AB6-B8F7-5B6AFDF0FABB}" srcOrd="2" destOrd="0" parTransId="{FE4E2F4C-7CE3-4A86-8F65-780FAC960F8B}" sibTransId="{158412D4-5D6D-48F9-8559-7D4983FBB1B1}"/>
    <dgm:cxn modelId="{3616FAFA-72B6-4D01-A89F-5DC8AB03651C}" type="presParOf" srcId="{C25E4736-0402-4FAC-A33B-120109767F9D}" destId="{ED7138C1-2071-4119-88C8-0A3146100907}" srcOrd="0" destOrd="0" presId="urn:microsoft.com/office/officeart/2005/8/layout/vList2"/>
    <dgm:cxn modelId="{3012298B-B4AA-4082-B322-A324EEBBE283}" type="presParOf" srcId="{C25E4736-0402-4FAC-A33B-120109767F9D}" destId="{E1220C2F-20D6-4204-AFA4-2E4A16CA8F8F}" srcOrd="1" destOrd="0" presId="urn:microsoft.com/office/officeart/2005/8/layout/vList2"/>
    <dgm:cxn modelId="{1D4177D8-6573-4212-A363-FCAC36DD6D38}" type="presParOf" srcId="{C25E4736-0402-4FAC-A33B-120109767F9D}" destId="{A95E24D9-ADF1-4264-AF32-75E52BE007A9}" srcOrd="2" destOrd="0" presId="urn:microsoft.com/office/officeart/2005/8/layout/vList2"/>
    <dgm:cxn modelId="{0DED9169-36D3-4D54-8009-C2DFABF70D1A}" type="presParOf" srcId="{C25E4736-0402-4FAC-A33B-120109767F9D}" destId="{EAF229F1-762D-4EE4-8F4A-4DD4277DFB20}" srcOrd="3" destOrd="0" presId="urn:microsoft.com/office/officeart/2005/8/layout/vList2"/>
    <dgm:cxn modelId="{A5310FCC-36FA-4109-AF95-D532055F1A28}" type="presParOf" srcId="{C25E4736-0402-4FAC-A33B-120109767F9D}" destId="{386D37F6-A164-4CE3-ACA0-C16277461AAA}" srcOrd="4" destOrd="0" presId="urn:microsoft.com/office/officeart/2005/8/layout/vList2"/>
    <dgm:cxn modelId="{36061EEE-E39C-47C4-8246-C68D94A3DA08}" type="presParOf" srcId="{C25E4736-0402-4FAC-A33B-120109767F9D}" destId="{9D1DAEC4-864E-4551-8413-0E176BA048F8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8C97CE7-3CED-4116-AC71-18D037A9DA36}" type="doc">
      <dgm:prSet loTypeId="urn:microsoft.com/office/officeart/2005/8/layout/vList6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99C6EF08-670D-4CD9-B10F-BB0A7ED6CFA2}">
      <dgm:prSet phldrT="[Текст]"/>
      <dgm:spPr/>
      <dgm:t>
        <a:bodyPr/>
        <a:lstStyle/>
        <a:p>
          <a:r>
            <a:rPr lang="ru-RU" dirty="0" smtClean="0"/>
            <a:t>Эксперт</a:t>
          </a:r>
          <a:endParaRPr lang="ru-RU" dirty="0"/>
        </a:p>
      </dgm:t>
    </dgm:pt>
    <dgm:pt modelId="{B39A6341-7BF7-4A1F-A0DC-CD22C9B44F94}" type="parTrans" cxnId="{944D12B6-246E-4DA5-84DE-2F2AA264551C}">
      <dgm:prSet/>
      <dgm:spPr/>
      <dgm:t>
        <a:bodyPr/>
        <a:lstStyle/>
        <a:p>
          <a:endParaRPr lang="ru-RU"/>
        </a:p>
      </dgm:t>
    </dgm:pt>
    <dgm:pt modelId="{A735CCB0-E19E-48E7-8D0D-A2F5FE7FEBB7}" type="sibTrans" cxnId="{944D12B6-246E-4DA5-84DE-2F2AA264551C}">
      <dgm:prSet/>
      <dgm:spPr/>
      <dgm:t>
        <a:bodyPr/>
        <a:lstStyle/>
        <a:p>
          <a:endParaRPr lang="ru-RU"/>
        </a:p>
      </dgm:t>
    </dgm:pt>
    <dgm:pt modelId="{F1A0CC3B-2411-4A12-A9CD-BCBAD1648F50}">
      <dgm:prSet phldrT="[Текст]" custT="1"/>
      <dgm:spPr/>
      <dgm:t>
        <a:bodyPr/>
        <a:lstStyle/>
        <a:p>
          <a:r>
            <a:rPr lang="ru-RU" sz="2400" dirty="0" smtClean="0"/>
            <a:t>штраф до 50 тыс. рублей</a:t>
          </a:r>
          <a:endParaRPr lang="ru-RU" sz="2400" dirty="0"/>
        </a:p>
      </dgm:t>
    </dgm:pt>
    <dgm:pt modelId="{1B7D572F-7652-4602-9AEE-BAF095314A79}" type="parTrans" cxnId="{0F1EC9EC-6080-457C-BE1C-0D83BB4FC445}">
      <dgm:prSet/>
      <dgm:spPr/>
      <dgm:t>
        <a:bodyPr/>
        <a:lstStyle/>
        <a:p>
          <a:endParaRPr lang="ru-RU"/>
        </a:p>
      </dgm:t>
    </dgm:pt>
    <dgm:pt modelId="{E589E56D-970F-49F4-88E7-11A6CA0A7934}" type="sibTrans" cxnId="{0F1EC9EC-6080-457C-BE1C-0D83BB4FC445}">
      <dgm:prSet/>
      <dgm:spPr/>
      <dgm:t>
        <a:bodyPr/>
        <a:lstStyle/>
        <a:p>
          <a:endParaRPr lang="ru-RU"/>
        </a:p>
      </dgm:t>
    </dgm:pt>
    <dgm:pt modelId="{4997CF70-4E5A-415F-9286-A54A41584125}">
      <dgm:prSet phldrT="[Текст]" custT="1"/>
      <dgm:spPr/>
      <dgm:t>
        <a:bodyPr/>
        <a:lstStyle/>
        <a:p>
          <a:r>
            <a:rPr lang="ru-RU" sz="2400" dirty="0" smtClean="0"/>
            <a:t>дисквалификация </a:t>
          </a:r>
          <a:br>
            <a:rPr lang="ru-RU" sz="2400" dirty="0" smtClean="0"/>
          </a:br>
          <a:r>
            <a:rPr lang="ru-RU" sz="2400" dirty="0" smtClean="0"/>
            <a:t>до 3 лет</a:t>
          </a:r>
          <a:endParaRPr lang="ru-RU" sz="2400" dirty="0"/>
        </a:p>
      </dgm:t>
    </dgm:pt>
    <dgm:pt modelId="{F3DB9152-F425-4489-9A3D-E12B4300FF13}" type="parTrans" cxnId="{AECCE582-5C42-4AF0-BB8B-90491DD93751}">
      <dgm:prSet/>
      <dgm:spPr/>
      <dgm:t>
        <a:bodyPr/>
        <a:lstStyle/>
        <a:p>
          <a:endParaRPr lang="ru-RU"/>
        </a:p>
      </dgm:t>
    </dgm:pt>
    <dgm:pt modelId="{75DBE6B6-6D7B-48DE-8187-5E6FA0244936}" type="sibTrans" cxnId="{AECCE582-5C42-4AF0-BB8B-90491DD93751}">
      <dgm:prSet/>
      <dgm:spPr/>
      <dgm:t>
        <a:bodyPr/>
        <a:lstStyle/>
        <a:p>
          <a:endParaRPr lang="ru-RU"/>
        </a:p>
      </dgm:t>
    </dgm:pt>
    <dgm:pt modelId="{560440EA-43C2-4100-93ED-77C4E22F2290}">
      <dgm:prSet phldrT="[Текст]"/>
      <dgm:spPr/>
      <dgm:t>
        <a:bodyPr/>
        <a:lstStyle/>
        <a:p>
          <a:r>
            <a:rPr lang="ru-RU" dirty="0" smtClean="0"/>
            <a:t>Организация</a:t>
          </a:r>
          <a:endParaRPr lang="ru-RU" dirty="0"/>
        </a:p>
      </dgm:t>
    </dgm:pt>
    <dgm:pt modelId="{581AF453-31BB-4C03-8D91-FDBB4CC8A723}" type="parTrans" cxnId="{20545B5B-9AB6-4A17-9A39-7C91E06ADF29}">
      <dgm:prSet/>
      <dgm:spPr/>
      <dgm:t>
        <a:bodyPr/>
        <a:lstStyle/>
        <a:p>
          <a:endParaRPr lang="ru-RU"/>
        </a:p>
      </dgm:t>
    </dgm:pt>
    <dgm:pt modelId="{E9D6EF61-A32F-4ACC-8A53-E14CE1129FC0}" type="sibTrans" cxnId="{20545B5B-9AB6-4A17-9A39-7C91E06ADF29}">
      <dgm:prSet/>
      <dgm:spPr/>
      <dgm:t>
        <a:bodyPr/>
        <a:lstStyle/>
        <a:p>
          <a:endParaRPr lang="ru-RU"/>
        </a:p>
      </dgm:t>
    </dgm:pt>
    <dgm:pt modelId="{8DDD79E6-ADFF-43FB-97CA-8CAFF54FE55B}">
      <dgm:prSet phldrT="[Текст]" custT="1"/>
      <dgm:spPr/>
      <dgm:t>
        <a:bodyPr/>
        <a:lstStyle/>
        <a:p>
          <a:r>
            <a:rPr lang="ru-RU" sz="2400" dirty="0" smtClean="0"/>
            <a:t>штраф до 200 тыс. рублей</a:t>
          </a:r>
          <a:endParaRPr lang="ru-RU" sz="2400" dirty="0"/>
        </a:p>
      </dgm:t>
    </dgm:pt>
    <dgm:pt modelId="{B30EE163-24F3-4A9C-BEBC-7592AA4A6C4E}" type="parTrans" cxnId="{19ACC742-BAA2-4E55-B02D-CFE162FD6DBF}">
      <dgm:prSet/>
      <dgm:spPr/>
      <dgm:t>
        <a:bodyPr/>
        <a:lstStyle/>
        <a:p>
          <a:endParaRPr lang="ru-RU"/>
        </a:p>
      </dgm:t>
    </dgm:pt>
    <dgm:pt modelId="{4E51C0B6-9664-43BD-A578-B13000F360F2}" type="sibTrans" cxnId="{19ACC742-BAA2-4E55-B02D-CFE162FD6DBF}">
      <dgm:prSet/>
      <dgm:spPr/>
      <dgm:t>
        <a:bodyPr/>
        <a:lstStyle/>
        <a:p>
          <a:endParaRPr lang="ru-RU"/>
        </a:p>
      </dgm:t>
    </dgm:pt>
    <dgm:pt modelId="{E9ED0737-BFE4-4783-9ECA-18A8AB77104F}">
      <dgm:prSet phldrT="[Текст]" custT="1"/>
      <dgm:spPr/>
      <dgm:t>
        <a:bodyPr/>
        <a:lstStyle/>
        <a:p>
          <a:r>
            <a:rPr lang="ru-RU" sz="2400" dirty="0" smtClean="0"/>
            <a:t>приостановление деятельности до 90 суток</a:t>
          </a:r>
          <a:endParaRPr lang="ru-RU" sz="2400" dirty="0"/>
        </a:p>
      </dgm:t>
    </dgm:pt>
    <dgm:pt modelId="{BC9C9B2B-384D-4410-81B4-D95AA7A9CDEF}" type="parTrans" cxnId="{1D5E73E5-1A49-481A-ACBE-81E164883C32}">
      <dgm:prSet/>
      <dgm:spPr/>
      <dgm:t>
        <a:bodyPr/>
        <a:lstStyle/>
        <a:p>
          <a:endParaRPr lang="ru-RU"/>
        </a:p>
      </dgm:t>
    </dgm:pt>
    <dgm:pt modelId="{76B5AB00-457F-4DA6-B6D2-45BC2F29349D}" type="sibTrans" cxnId="{1D5E73E5-1A49-481A-ACBE-81E164883C32}">
      <dgm:prSet/>
      <dgm:spPr/>
      <dgm:t>
        <a:bodyPr/>
        <a:lstStyle/>
        <a:p>
          <a:endParaRPr lang="ru-RU"/>
        </a:p>
      </dgm:t>
    </dgm:pt>
    <dgm:pt modelId="{8284A6F4-2410-44A6-A184-BC8ADBDFF79B}">
      <dgm:prSet phldrT="[Текст]" custT="1"/>
      <dgm:spPr/>
      <dgm:t>
        <a:bodyPr/>
        <a:lstStyle/>
        <a:p>
          <a:r>
            <a:rPr lang="ru-RU" sz="2400" dirty="0" smtClean="0"/>
            <a:t>данные в Минтруд для лишения сертификата эксперта</a:t>
          </a:r>
          <a:endParaRPr lang="ru-RU" sz="2400" dirty="0"/>
        </a:p>
      </dgm:t>
    </dgm:pt>
    <dgm:pt modelId="{40C37666-8948-40EC-A00D-F745502ADFA3}" type="parTrans" cxnId="{E28063E8-42D0-4690-8209-6CFEF4F50DCA}">
      <dgm:prSet/>
      <dgm:spPr/>
      <dgm:t>
        <a:bodyPr/>
        <a:lstStyle/>
        <a:p>
          <a:endParaRPr lang="ru-RU"/>
        </a:p>
      </dgm:t>
    </dgm:pt>
    <dgm:pt modelId="{01AE2475-0B9C-43AD-B4E0-ECE40D6F9252}" type="sibTrans" cxnId="{E28063E8-42D0-4690-8209-6CFEF4F50DCA}">
      <dgm:prSet/>
      <dgm:spPr/>
      <dgm:t>
        <a:bodyPr/>
        <a:lstStyle/>
        <a:p>
          <a:endParaRPr lang="ru-RU"/>
        </a:p>
      </dgm:t>
    </dgm:pt>
    <dgm:pt modelId="{FC133E51-8211-4DF0-B491-87400C9E57B0}">
      <dgm:prSet phldrT="[Текст]" custT="1"/>
      <dgm:spPr/>
      <dgm:t>
        <a:bodyPr/>
        <a:lstStyle/>
        <a:p>
          <a:r>
            <a:rPr lang="ru-RU" sz="2400" dirty="0" smtClean="0"/>
            <a:t>данные в </a:t>
          </a:r>
          <a:r>
            <a:rPr lang="ru-RU" sz="2400" dirty="0" err="1" smtClean="0"/>
            <a:t>Росакредитацию</a:t>
          </a:r>
          <a:r>
            <a:rPr lang="ru-RU" sz="2400" dirty="0" smtClean="0"/>
            <a:t> для аннулирования аттестата аккредитации</a:t>
          </a:r>
          <a:endParaRPr lang="ru-RU" sz="2400" dirty="0"/>
        </a:p>
      </dgm:t>
    </dgm:pt>
    <dgm:pt modelId="{5D9DD00B-4A3A-470B-B209-6BEB7349E286}" type="parTrans" cxnId="{A63FB2A7-344E-4758-8C83-F60F72F34ED2}">
      <dgm:prSet/>
      <dgm:spPr/>
      <dgm:t>
        <a:bodyPr/>
        <a:lstStyle/>
        <a:p>
          <a:endParaRPr lang="ru-RU"/>
        </a:p>
      </dgm:t>
    </dgm:pt>
    <dgm:pt modelId="{F23C695A-08D4-4F84-97EA-3D0C41D627F7}" type="sibTrans" cxnId="{A63FB2A7-344E-4758-8C83-F60F72F34ED2}">
      <dgm:prSet/>
      <dgm:spPr/>
      <dgm:t>
        <a:bodyPr/>
        <a:lstStyle/>
        <a:p>
          <a:endParaRPr lang="ru-RU"/>
        </a:p>
      </dgm:t>
    </dgm:pt>
    <dgm:pt modelId="{4E25DF32-2D5D-46D4-AA4E-3F8475CF432F}" type="pres">
      <dgm:prSet presAssocID="{98C97CE7-3CED-4116-AC71-18D037A9DA36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E9031A4-C757-49D8-B1D7-A690CC3BE6EB}" type="pres">
      <dgm:prSet presAssocID="{99C6EF08-670D-4CD9-B10F-BB0A7ED6CFA2}" presName="linNode" presStyleCnt="0"/>
      <dgm:spPr/>
    </dgm:pt>
    <dgm:pt modelId="{B151A060-ACD3-4DB9-B0E1-5CAA08765DDD}" type="pres">
      <dgm:prSet presAssocID="{99C6EF08-670D-4CD9-B10F-BB0A7ED6CFA2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36405C-7B62-4587-A0A0-0903423D3203}" type="pres">
      <dgm:prSet presAssocID="{99C6EF08-670D-4CD9-B10F-BB0A7ED6CFA2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058FA9-C911-4A46-A9BB-FE2C3D59BFA5}" type="pres">
      <dgm:prSet presAssocID="{A735CCB0-E19E-48E7-8D0D-A2F5FE7FEBB7}" presName="spacing" presStyleCnt="0"/>
      <dgm:spPr/>
    </dgm:pt>
    <dgm:pt modelId="{CB50D309-6999-41E0-9E47-20D56749845F}" type="pres">
      <dgm:prSet presAssocID="{560440EA-43C2-4100-93ED-77C4E22F2290}" presName="linNode" presStyleCnt="0"/>
      <dgm:spPr/>
    </dgm:pt>
    <dgm:pt modelId="{9C31BDD0-190E-4A82-A6F0-3BCB7E84BD25}" type="pres">
      <dgm:prSet presAssocID="{560440EA-43C2-4100-93ED-77C4E22F2290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3C96FE-B676-44C4-BF50-621CD1AE5251}" type="pres">
      <dgm:prSet presAssocID="{560440EA-43C2-4100-93ED-77C4E22F2290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44D12B6-246E-4DA5-84DE-2F2AA264551C}" srcId="{98C97CE7-3CED-4116-AC71-18D037A9DA36}" destId="{99C6EF08-670D-4CD9-B10F-BB0A7ED6CFA2}" srcOrd="0" destOrd="0" parTransId="{B39A6341-7BF7-4A1F-A0DC-CD22C9B44F94}" sibTransId="{A735CCB0-E19E-48E7-8D0D-A2F5FE7FEBB7}"/>
    <dgm:cxn modelId="{18C4593D-DAB3-44ED-AEFE-102C1BC14072}" type="presOf" srcId="{98C97CE7-3CED-4116-AC71-18D037A9DA36}" destId="{4E25DF32-2D5D-46D4-AA4E-3F8475CF432F}" srcOrd="0" destOrd="0" presId="urn:microsoft.com/office/officeart/2005/8/layout/vList6"/>
    <dgm:cxn modelId="{0C9FDBF7-2F33-4384-9C7F-CFD5B23A6187}" type="presOf" srcId="{8284A6F4-2410-44A6-A184-BC8ADBDFF79B}" destId="{5336405C-7B62-4587-A0A0-0903423D3203}" srcOrd="0" destOrd="2" presId="urn:microsoft.com/office/officeart/2005/8/layout/vList6"/>
    <dgm:cxn modelId="{0F1EC9EC-6080-457C-BE1C-0D83BB4FC445}" srcId="{99C6EF08-670D-4CD9-B10F-BB0A7ED6CFA2}" destId="{F1A0CC3B-2411-4A12-A9CD-BCBAD1648F50}" srcOrd="0" destOrd="0" parTransId="{1B7D572F-7652-4602-9AEE-BAF095314A79}" sibTransId="{E589E56D-970F-49F4-88E7-11A6CA0A7934}"/>
    <dgm:cxn modelId="{0BB906E8-FF17-4FAE-8F02-7EB2D42CD5C4}" type="presOf" srcId="{4997CF70-4E5A-415F-9286-A54A41584125}" destId="{5336405C-7B62-4587-A0A0-0903423D3203}" srcOrd="0" destOrd="1" presId="urn:microsoft.com/office/officeart/2005/8/layout/vList6"/>
    <dgm:cxn modelId="{8B61FF82-134F-4343-BEB2-D89B61CBCA87}" type="presOf" srcId="{F1A0CC3B-2411-4A12-A9CD-BCBAD1648F50}" destId="{5336405C-7B62-4587-A0A0-0903423D3203}" srcOrd="0" destOrd="0" presId="urn:microsoft.com/office/officeart/2005/8/layout/vList6"/>
    <dgm:cxn modelId="{1D5E73E5-1A49-481A-ACBE-81E164883C32}" srcId="{560440EA-43C2-4100-93ED-77C4E22F2290}" destId="{E9ED0737-BFE4-4783-9ECA-18A8AB77104F}" srcOrd="1" destOrd="0" parTransId="{BC9C9B2B-384D-4410-81B4-D95AA7A9CDEF}" sibTransId="{76B5AB00-457F-4DA6-B6D2-45BC2F29349D}"/>
    <dgm:cxn modelId="{E5E45678-6E1C-414D-BDA2-6A67E28E558E}" type="presOf" srcId="{8DDD79E6-ADFF-43FB-97CA-8CAFF54FE55B}" destId="{E43C96FE-B676-44C4-BF50-621CD1AE5251}" srcOrd="0" destOrd="0" presId="urn:microsoft.com/office/officeart/2005/8/layout/vList6"/>
    <dgm:cxn modelId="{A63FB2A7-344E-4758-8C83-F60F72F34ED2}" srcId="{560440EA-43C2-4100-93ED-77C4E22F2290}" destId="{FC133E51-8211-4DF0-B491-87400C9E57B0}" srcOrd="2" destOrd="0" parTransId="{5D9DD00B-4A3A-470B-B209-6BEB7349E286}" sibTransId="{F23C695A-08D4-4F84-97EA-3D0C41D627F7}"/>
    <dgm:cxn modelId="{19ACC742-BAA2-4E55-B02D-CFE162FD6DBF}" srcId="{560440EA-43C2-4100-93ED-77C4E22F2290}" destId="{8DDD79E6-ADFF-43FB-97CA-8CAFF54FE55B}" srcOrd="0" destOrd="0" parTransId="{B30EE163-24F3-4A9C-BEBC-7592AA4A6C4E}" sibTransId="{4E51C0B6-9664-43BD-A578-B13000F360F2}"/>
    <dgm:cxn modelId="{E28063E8-42D0-4690-8209-6CFEF4F50DCA}" srcId="{99C6EF08-670D-4CD9-B10F-BB0A7ED6CFA2}" destId="{8284A6F4-2410-44A6-A184-BC8ADBDFF79B}" srcOrd="2" destOrd="0" parTransId="{40C37666-8948-40EC-A00D-F745502ADFA3}" sibTransId="{01AE2475-0B9C-43AD-B4E0-ECE40D6F9252}"/>
    <dgm:cxn modelId="{20545B5B-9AB6-4A17-9A39-7C91E06ADF29}" srcId="{98C97CE7-3CED-4116-AC71-18D037A9DA36}" destId="{560440EA-43C2-4100-93ED-77C4E22F2290}" srcOrd="1" destOrd="0" parTransId="{581AF453-31BB-4C03-8D91-FDBB4CC8A723}" sibTransId="{E9D6EF61-A32F-4ACC-8A53-E14CE1129FC0}"/>
    <dgm:cxn modelId="{DA750573-346A-488A-ABEC-A51E95A65FE6}" type="presOf" srcId="{560440EA-43C2-4100-93ED-77C4E22F2290}" destId="{9C31BDD0-190E-4A82-A6F0-3BCB7E84BD25}" srcOrd="0" destOrd="0" presId="urn:microsoft.com/office/officeart/2005/8/layout/vList6"/>
    <dgm:cxn modelId="{96C1F65D-2238-44B8-82E2-6C5CECBEEA97}" type="presOf" srcId="{99C6EF08-670D-4CD9-B10F-BB0A7ED6CFA2}" destId="{B151A060-ACD3-4DB9-B0E1-5CAA08765DDD}" srcOrd="0" destOrd="0" presId="urn:microsoft.com/office/officeart/2005/8/layout/vList6"/>
    <dgm:cxn modelId="{09EE73F5-FC63-45E0-9C40-D08C7C044C3E}" type="presOf" srcId="{FC133E51-8211-4DF0-B491-87400C9E57B0}" destId="{E43C96FE-B676-44C4-BF50-621CD1AE5251}" srcOrd="0" destOrd="2" presId="urn:microsoft.com/office/officeart/2005/8/layout/vList6"/>
    <dgm:cxn modelId="{D126935A-D277-45BE-A69E-4647592E78B6}" type="presOf" srcId="{E9ED0737-BFE4-4783-9ECA-18A8AB77104F}" destId="{E43C96FE-B676-44C4-BF50-621CD1AE5251}" srcOrd="0" destOrd="1" presId="urn:microsoft.com/office/officeart/2005/8/layout/vList6"/>
    <dgm:cxn modelId="{AECCE582-5C42-4AF0-BB8B-90491DD93751}" srcId="{99C6EF08-670D-4CD9-B10F-BB0A7ED6CFA2}" destId="{4997CF70-4E5A-415F-9286-A54A41584125}" srcOrd="1" destOrd="0" parTransId="{F3DB9152-F425-4489-9A3D-E12B4300FF13}" sibTransId="{75DBE6B6-6D7B-48DE-8187-5E6FA0244936}"/>
    <dgm:cxn modelId="{0D88997E-41D0-4E6C-AB86-102EAA4D18CF}" type="presParOf" srcId="{4E25DF32-2D5D-46D4-AA4E-3F8475CF432F}" destId="{FE9031A4-C757-49D8-B1D7-A690CC3BE6EB}" srcOrd="0" destOrd="0" presId="urn:microsoft.com/office/officeart/2005/8/layout/vList6"/>
    <dgm:cxn modelId="{E06376DA-D7D1-404B-9127-5602854C1BA9}" type="presParOf" srcId="{FE9031A4-C757-49D8-B1D7-A690CC3BE6EB}" destId="{B151A060-ACD3-4DB9-B0E1-5CAA08765DDD}" srcOrd="0" destOrd="0" presId="urn:microsoft.com/office/officeart/2005/8/layout/vList6"/>
    <dgm:cxn modelId="{3E10F49C-8C3F-498E-8C9D-7910D8681292}" type="presParOf" srcId="{FE9031A4-C757-49D8-B1D7-A690CC3BE6EB}" destId="{5336405C-7B62-4587-A0A0-0903423D3203}" srcOrd="1" destOrd="0" presId="urn:microsoft.com/office/officeart/2005/8/layout/vList6"/>
    <dgm:cxn modelId="{25FF0C82-AA55-488D-BA65-6625E8081BFB}" type="presParOf" srcId="{4E25DF32-2D5D-46D4-AA4E-3F8475CF432F}" destId="{7F058FA9-C911-4A46-A9BB-FE2C3D59BFA5}" srcOrd="1" destOrd="0" presId="urn:microsoft.com/office/officeart/2005/8/layout/vList6"/>
    <dgm:cxn modelId="{759079A1-EA82-46C2-A8BF-0EBA5843FCB0}" type="presParOf" srcId="{4E25DF32-2D5D-46D4-AA4E-3F8475CF432F}" destId="{CB50D309-6999-41E0-9E47-20D56749845F}" srcOrd="2" destOrd="0" presId="urn:microsoft.com/office/officeart/2005/8/layout/vList6"/>
    <dgm:cxn modelId="{E146D0D9-5684-4EA4-87D3-B21F56D6D209}" type="presParOf" srcId="{CB50D309-6999-41E0-9E47-20D56749845F}" destId="{9C31BDD0-190E-4A82-A6F0-3BCB7E84BD25}" srcOrd="0" destOrd="0" presId="urn:microsoft.com/office/officeart/2005/8/layout/vList6"/>
    <dgm:cxn modelId="{59D159F1-8428-48BE-B381-0832D8C86257}" type="presParOf" srcId="{CB50D309-6999-41E0-9E47-20D56749845F}" destId="{E43C96FE-B676-44C4-BF50-621CD1AE5251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408890B-A85E-42DE-ABA6-0A8067485A3E}" type="doc">
      <dgm:prSet loTypeId="urn:microsoft.com/office/officeart/2005/8/layout/vProcess5" loCatId="process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E72E9BE9-04BD-46C6-ABEB-7749864934DE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dirty="0" smtClean="0"/>
            <a:t>ПОВЫШЕНИЕ УРОВНЯ ЗАЩИТЫ РАБОТНИКОВ ПУТЕМ ЗАКРЕПЛЕНИЯ МИНИМАЛЬНЫХ ОБЪЕМОВ ГАРАНТИЙ И КОМПЕНСАЦИЙ В ТРУДОВОМ КОДЕКСЕ РОССИЙСКОЙ ФЕДЕРАЦИИ</a:t>
          </a:r>
          <a:endParaRPr lang="ru-RU" dirty="0" smtClean="0"/>
        </a:p>
        <a:p>
          <a:endParaRPr lang="ru-RU" dirty="0"/>
        </a:p>
      </dgm:t>
    </dgm:pt>
    <dgm:pt modelId="{847D592C-DF84-4402-891B-6C55FBADEAC9}" type="parTrans" cxnId="{7011F16B-9F2A-4DB2-9D2D-BC41C6232AA3}">
      <dgm:prSet/>
      <dgm:spPr/>
      <dgm:t>
        <a:bodyPr/>
        <a:lstStyle/>
        <a:p>
          <a:endParaRPr lang="ru-RU"/>
        </a:p>
      </dgm:t>
    </dgm:pt>
    <dgm:pt modelId="{7D6E8154-6D94-4159-8260-3E410E61402A}" type="sibTrans" cxnId="{7011F16B-9F2A-4DB2-9D2D-BC41C6232AA3}">
      <dgm:prSet/>
      <dgm:spPr/>
      <dgm:t>
        <a:bodyPr/>
        <a:lstStyle/>
        <a:p>
          <a:endParaRPr lang="ru-RU"/>
        </a:p>
      </dgm:t>
    </dgm:pt>
    <dgm:pt modelId="{27B6476F-A067-49A1-A7A2-86FA3785F102}">
      <dgm:prSet phldrT="[Текст]"/>
      <dgm:spPr/>
      <dgm:t>
        <a:bodyPr/>
        <a:lstStyle/>
        <a:p>
          <a:r>
            <a:rPr lang="ru-RU" b="1" dirty="0" smtClean="0"/>
            <a:t>ПОВЫШЕНИЕ УРОВНЯ ЗАЩИТЫ ПРАВ РАБОТНИКОВ ЗА СЧЕТ </a:t>
          </a:r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АКТИВИЗАЦИИ</a:t>
          </a:r>
          <a:r>
            <a:rPr lang="ru-RU" b="1" dirty="0" smtClean="0"/>
            <a:t> ДЕЯТЕЛЬНОСТИ СОЦИАЛЬНЫХ ПАРТНЕРОВ В РАМКАХ ОТРАСЛЕВЫХ И КОЛЛЕКТИВНЫХ ПЕРЕГОВОРОВ</a:t>
          </a:r>
        </a:p>
      </dgm:t>
    </dgm:pt>
    <dgm:pt modelId="{52040383-70F3-4FAA-99EF-AA51F1DA7350}" type="parTrans" cxnId="{8F502234-43A5-4210-AF4B-A7DA6723F9A2}">
      <dgm:prSet/>
      <dgm:spPr/>
      <dgm:t>
        <a:bodyPr/>
        <a:lstStyle/>
        <a:p>
          <a:endParaRPr lang="ru-RU"/>
        </a:p>
      </dgm:t>
    </dgm:pt>
    <dgm:pt modelId="{0FC3E33B-7DC2-4F53-B80C-235E314A394E}" type="sibTrans" cxnId="{8F502234-43A5-4210-AF4B-A7DA6723F9A2}">
      <dgm:prSet/>
      <dgm:spPr/>
      <dgm:t>
        <a:bodyPr/>
        <a:lstStyle/>
        <a:p>
          <a:endParaRPr lang="ru-RU"/>
        </a:p>
      </dgm:t>
    </dgm:pt>
    <dgm:pt modelId="{DDBD80BA-BC8A-47B6-9BA7-6FDC283C1EED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dirty="0" smtClean="0"/>
            <a:t>ПОПРАВКИ В ТРУДОВОЙ КОДЕКС РОССИЙСКОЙ ФЕДЕРАЦИИ ПРЕДУСМАТРИВАЮТ ВОЗМОЖНОСТЬ ДИФФЕРЕНЦИРОВАННОГО УСТАНОВЛЕНИЯ ПРЕДУСМОТРЕННЫХ ЗАКОНОДАТЕЛЬСТВОМ ГАРАНТИЙ И КОМПЕНСАЦИЙ</a:t>
          </a:r>
          <a:endParaRPr lang="ru-RU" dirty="0" smtClean="0"/>
        </a:p>
      </dgm:t>
    </dgm:pt>
    <dgm:pt modelId="{4E16470B-1AB8-4068-9F35-BD01BE855239}" type="parTrans" cxnId="{48F88F20-022F-4466-BE4A-070845C14B96}">
      <dgm:prSet/>
      <dgm:spPr/>
      <dgm:t>
        <a:bodyPr/>
        <a:lstStyle/>
        <a:p>
          <a:endParaRPr lang="ru-RU"/>
        </a:p>
      </dgm:t>
    </dgm:pt>
    <dgm:pt modelId="{73E2C17A-BD34-4AF5-94D2-1BBDAB10FC60}" type="sibTrans" cxnId="{48F88F20-022F-4466-BE4A-070845C14B96}">
      <dgm:prSet/>
      <dgm:spPr/>
      <dgm:t>
        <a:bodyPr/>
        <a:lstStyle/>
        <a:p>
          <a:endParaRPr lang="ru-RU"/>
        </a:p>
      </dgm:t>
    </dgm:pt>
    <dgm:pt modelId="{CE3E7752-4DD1-4554-B6B3-913FCD9A97C6}" type="pres">
      <dgm:prSet presAssocID="{3408890B-A85E-42DE-ABA6-0A8067485A3E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77A2B20-F76F-48B0-A666-0C3F18FCE95A}" type="pres">
      <dgm:prSet presAssocID="{3408890B-A85E-42DE-ABA6-0A8067485A3E}" presName="dummyMaxCanvas" presStyleCnt="0">
        <dgm:presLayoutVars/>
      </dgm:prSet>
      <dgm:spPr/>
    </dgm:pt>
    <dgm:pt modelId="{F5F8F201-7C3D-4F6F-822A-8CB3ED926D5D}" type="pres">
      <dgm:prSet presAssocID="{3408890B-A85E-42DE-ABA6-0A8067485A3E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C83286-5422-4447-A375-F3175DCB2CC2}" type="pres">
      <dgm:prSet presAssocID="{3408890B-A85E-42DE-ABA6-0A8067485A3E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A53162-AFE9-42BF-AE50-708B1970C759}" type="pres">
      <dgm:prSet presAssocID="{3408890B-A85E-42DE-ABA6-0A8067485A3E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FB3F69-7FB1-4FB0-A67C-D967A8463062}" type="pres">
      <dgm:prSet presAssocID="{3408890B-A85E-42DE-ABA6-0A8067485A3E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C05E03-6A16-4B87-A60A-FF0A1B558D4E}" type="pres">
      <dgm:prSet presAssocID="{3408890B-A85E-42DE-ABA6-0A8067485A3E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9EF6E7-3EF9-428B-80AF-91E029818399}" type="pres">
      <dgm:prSet presAssocID="{3408890B-A85E-42DE-ABA6-0A8067485A3E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B218E4-C502-44BA-B6A9-292EBE356550}" type="pres">
      <dgm:prSet presAssocID="{3408890B-A85E-42DE-ABA6-0A8067485A3E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F16A01-84FA-4CE6-8F2D-B55092BF6D71}" type="pres">
      <dgm:prSet presAssocID="{3408890B-A85E-42DE-ABA6-0A8067485A3E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8F88F20-022F-4466-BE4A-070845C14B96}" srcId="{3408890B-A85E-42DE-ABA6-0A8067485A3E}" destId="{DDBD80BA-BC8A-47B6-9BA7-6FDC283C1EED}" srcOrd="2" destOrd="0" parTransId="{4E16470B-1AB8-4068-9F35-BD01BE855239}" sibTransId="{73E2C17A-BD34-4AF5-94D2-1BBDAB10FC60}"/>
    <dgm:cxn modelId="{F88C61FD-A3B0-48D7-AECB-E22C7AF8870B}" type="presOf" srcId="{E72E9BE9-04BD-46C6-ABEB-7749864934DE}" destId="{F5F8F201-7C3D-4F6F-822A-8CB3ED926D5D}" srcOrd="0" destOrd="0" presId="urn:microsoft.com/office/officeart/2005/8/layout/vProcess5"/>
    <dgm:cxn modelId="{282EA14A-8AE5-4265-811B-DF1DE4F941C4}" type="presOf" srcId="{0FC3E33B-7DC2-4F53-B80C-235E314A394E}" destId="{B1C05E03-6A16-4B87-A60A-FF0A1B558D4E}" srcOrd="0" destOrd="0" presId="urn:microsoft.com/office/officeart/2005/8/layout/vProcess5"/>
    <dgm:cxn modelId="{D2394C1A-24C3-4A66-9DCF-56257EDA6477}" type="presOf" srcId="{7D6E8154-6D94-4159-8260-3E410E61402A}" destId="{9CFB3F69-7FB1-4FB0-A67C-D967A8463062}" srcOrd="0" destOrd="0" presId="urn:microsoft.com/office/officeart/2005/8/layout/vProcess5"/>
    <dgm:cxn modelId="{BBEF4B6F-07EC-4AB9-8D15-A06E602E536C}" type="presOf" srcId="{E72E9BE9-04BD-46C6-ABEB-7749864934DE}" destId="{409EF6E7-3EF9-428B-80AF-91E029818399}" srcOrd="1" destOrd="0" presId="urn:microsoft.com/office/officeart/2005/8/layout/vProcess5"/>
    <dgm:cxn modelId="{7011F16B-9F2A-4DB2-9D2D-BC41C6232AA3}" srcId="{3408890B-A85E-42DE-ABA6-0A8067485A3E}" destId="{E72E9BE9-04BD-46C6-ABEB-7749864934DE}" srcOrd="0" destOrd="0" parTransId="{847D592C-DF84-4402-891B-6C55FBADEAC9}" sibTransId="{7D6E8154-6D94-4159-8260-3E410E61402A}"/>
    <dgm:cxn modelId="{8F502234-43A5-4210-AF4B-A7DA6723F9A2}" srcId="{3408890B-A85E-42DE-ABA6-0A8067485A3E}" destId="{27B6476F-A067-49A1-A7A2-86FA3785F102}" srcOrd="1" destOrd="0" parTransId="{52040383-70F3-4FAA-99EF-AA51F1DA7350}" sibTransId="{0FC3E33B-7DC2-4F53-B80C-235E314A394E}"/>
    <dgm:cxn modelId="{93305346-6C62-4300-914B-C4DE2C1C4AFF}" type="presOf" srcId="{27B6476F-A067-49A1-A7A2-86FA3785F102}" destId="{85C83286-5422-4447-A375-F3175DCB2CC2}" srcOrd="0" destOrd="0" presId="urn:microsoft.com/office/officeart/2005/8/layout/vProcess5"/>
    <dgm:cxn modelId="{BF3BA20A-1C34-416D-8780-363FC29B1198}" type="presOf" srcId="{DDBD80BA-BC8A-47B6-9BA7-6FDC283C1EED}" destId="{2FA53162-AFE9-42BF-AE50-708B1970C759}" srcOrd="0" destOrd="0" presId="urn:microsoft.com/office/officeart/2005/8/layout/vProcess5"/>
    <dgm:cxn modelId="{D0BCF0AB-51D7-4CD1-8A12-B8F1D8E2D490}" type="presOf" srcId="{3408890B-A85E-42DE-ABA6-0A8067485A3E}" destId="{CE3E7752-4DD1-4554-B6B3-913FCD9A97C6}" srcOrd="0" destOrd="0" presId="urn:microsoft.com/office/officeart/2005/8/layout/vProcess5"/>
    <dgm:cxn modelId="{25681BB8-4AE8-493C-AAF6-866ABBA4AD4F}" type="presOf" srcId="{27B6476F-A067-49A1-A7A2-86FA3785F102}" destId="{F7B218E4-C502-44BA-B6A9-292EBE356550}" srcOrd="1" destOrd="0" presId="urn:microsoft.com/office/officeart/2005/8/layout/vProcess5"/>
    <dgm:cxn modelId="{5D76A9EC-82E1-4A81-99C4-2154B9338E10}" type="presOf" srcId="{DDBD80BA-BC8A-47B6-9BA7-6FDC283C1EED}" destId="{67F16A01-84FA-4CE6-8F2D-B55092BF6D71}" srcOrd="1" destOrd="0" presId="urn:microsoft.com/office/officeart/2005/8/layout/vProcess5"/>
    <dgm:cxn modelId="{7F88487E-D60B-4487-8415-19D83E87D034}" type="presParOf" srcId="{CE3E7752-4DD1-4554-B6B3-913FCD9A97C6}" destId="{B77A2B20-F76F-48B0-A666-0C3F18FCE95A}" srcOrd="0" destOrd="0" presId="urn:microsoft.com/office/officeart/2005/8/layout/vProcess5"/>
    <dgm:cxn modelId="{F6AD4EF7-48E9-4CAB-AEE8-BF8976BD3BC6}" type="presParOf" srcId="{CE3E7752-4DD1-4554-B6B3-913FCD9A97C6}" destId="{F5F8F201-7C3D-4F6F-822A-8CB3ED926D5D}" srcOrd="1" destOrd="0" presId="urn:microsoft.com/office/officeart/2005/8/layout/vProcess5"/>
    <dgm:cxn modelId="{04B8635A-EAA6-485A-B43E-72D0AB261C03}" type="presParOf" srcId="{CE3E7752-4DD1-4554-B6B3-913FCD9A97C6}" destId="{85C83286-5422-4447-A375-F3175DCB2CC2}" srcOrd="2" destOrd="0" presId="urn:microsoft.com/office/officeart/2005/8/layout/vProcess5"/>
    <dgm:cxn modelId="{699B48ED-1500-4C9C-86F1-8582A3FBE123}" type="presParOf" srcId="{CE3E7752-4DD1-4554-B6B3-913FCD9A97C6}" destId="{2FA53162-AFE9-42BF-AE50-708B1970C759}" srcOrd="3" destOrd="0" presId="urn:microsoft.com/office/officeart/2005/8/layout/vProcess5"/>
    <dgm:cxn modelId="{50FF94FE-2BC5-42D5-989F-ABCF385976B6}" type="presParOf" srcId="{CE3E7752-4DD1-4554-B6B3-913FCD9A97C6}" destId="{9CFB3F69-7FB1-4FB0-A67C-D967A8463062}" srcOrd="4" destOrd="0" presId="urn:microsoft.com/office/officeart/2005/8/layout/vProcess5"/>
    <dgm:cxn modelId="{A6E9ADD0-4647-4EAF-88AB-275B51822FEA}" type="presParOf" srcId="{CE3E7752-4DD1-4554-B6B3-913FCD9A97C6}" destId="{B1C05E03-6A16-4B87-A60A-FF0A1B558D4E}" srcOrd="5" destOrd="0" presId="urn:microsoft.com/office/officeart/2005/8/layout/vProcess5"/>
    <dgm:cxn modelId="{D4164F33-B91A-43FE-AE6F-6B2D210635C0}" type="presParOf" srcId="{CE3E7752-4DD1-4554-B6B3-913FCD9A97C6}" destId="{409EF6E7-3EF9-428B-80AF-91E029818399}" srcOrd="6" destOrd="0" presId="urn:microsoft.com/office/officeart/2005/8/layout/vProcess5"/>
    <dgm:cxn modelId="{F5700A12-C99C-4213-BFAD-DD529BA9C5F8}" type="presParOf" srcId="{CE3E7752-4DD1-4554-B6B3-913FCD9A97C6}" destId="{F7B218E4-C502-44BA-B6A9-292EBE356550}" srcOrd="7" destOrd="0" presId="urn:microsoft.com/office/officeart/2005/8/layout/vProcess5"/>
    <dgm:cxn modelId="{4F4990E2-CF56-4FF6-8367-26D95B3B1B0D}" type="presParOf" srcId="{CE3E7752-4DD1-4554-B6B3-913FCD9A97C6}" destId="{67F16A01-84FA-4CE6-8F2D-B55092BF6D71}" srcOrd="8" destOrd="0" presId="urn:microsoft.com/office/officeart/2005/8/layout/vProcess5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7138C1-2071-4119-88C8-0A3146100907}">
      <dsp:nvSpPr>
        <dsp:cNvPr id="0" name=""/>
        <dsp:cNvSpPr/>
      </dsp:nvSpPr>
      <dsp:spPr>
        <a:xfrm>
          <a:off x="0" y="0"/>
          <a:ext cx="8352928" cy="1502434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НЕДОПУЩЕНИЕ КОНФЛИКТА ИНТЕРЕСОВ</a:t>
          </a:r>
          <a:endParaRPr lang="ru-RU" sz="3200" kern="1200" dirty="0"/>
        </a:p>
      </dsp:txBody>
      <dsp:txXfrm>
        <a:off x="73343" y="73343"/>
        <a:ext cx="8206242" cy="1355748"/>
      </dsp:txXfrm>
    </dsp:sp>
    <dsp:sp modelId="{E1220C2F-20D6-4204-AFA4-2E4A16CA8F8F}">
      <dsp:nvSpPr>
        <dsp:cNvPr id="0" name=""/>
        <dsp:cNvSpPr/>
      </dsp:nvSpPr>
      <dsp:spPr>
        <a:xfrm>
          <a:off x="0" y="1503710"/>
          <a:ext cx="8352928" cy="586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5205" tIns="45720" rIns="256032" bIns="45720" numCol="1" spcCol="1270" anchor="t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3600" kern="1200" dirty="0"/>
        </a:p>
      </dsp:txBody>
      <dsp:txXfrm>
        <a:off x="0" y="1503710"/>
        <a:ext cx="8352928" cy="58646"/>
      </dsp:txXfrm>
    </dsp:sp>
    <dsp:sp modelId="{A95E24D9-ADF1-4264-AF32-75E52BE007A9}">
      <dsp:nvSpPr>
        <dsp:cNvPr id="0" name=""/>
        <dsp:cNvSpPr/>
      </dsp:nvSpPr>
      <dsp:spPr>
        <a:xfrm>
          <a:off x="0" y="1562356"/>
          <a:ext cx="8352928" cy="1963658"/>
        </a:xfrm>
        <a:prstGeom prst="roundRect">
          <a:avLst/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tx2"/>
              </a:solidFill>
            </a:rPr>
            <a:t>ОГРАНИЧЕНИЕ КРУГА ЛИЦ, ПРОВОДЯЩИХ СПЕЦИАЛЬНУЮ ОЦЕНКУ УСЛОВИЙ ТРУДА – ЭКСПЕРТЫ НЕСУТ ПЕРСОНАЛЬНУЮ ОТВЕТСТВЕННОСТЬ ЗА ОБЪЕКТИВНЫЕ РЕЗУЛЬТАТЫ СОУТ</a:t>
          </a:r>
          <a:endParaRPr lang="ru-RU" sz="3200" kern="1200" dirty="0">
            <a:solidFill>
              <a:schemeClr val="tx2"/>
            </a:solidFill>
          </a:endParaRPr>
        </a:p>
      </dsp:txBody>
      <dsp:txXfrm>
        <a:off x="95858" y="1658214"/>
        <a:ext cx="8161212" cy="1771942"/>
      </dsp:txXfrm>
    </dsp:sp>
    <dsp:sp modelId="{386D37F6-A164-4CE3-ACA0-C16277461AAA}">
      <dsp:nvSpPr>
        <dsp:cNvPr id="0" name=""/>
        <dsp:cNvSpPr/>
      </dsp:nvSpPr>
      <dsp:spPr>
        <a:xfrm>
          <a:off x="0" y="3596136"/>
          <a:ext cx="8352928" cy="1948479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ДЕНЕЖНОЕ ВОЗНАГРАЖДЕНИЕ ОРГАНИЗАЦИИ, ПРОВОДЯЩЕЙ СОУТ, НЕ МОЖЕТ БЫТЬ ПОСТАВЛЕНО В ЗАВИСИМОСТЬ ОТ РЕЗУЛЬТАТОВ ОЦЕНКИ</a:t>
          </a:r>
          <a:endParaRPr lang="ru-RU" sz="3200" kern="1200" dirty="0"/>
        </a:p>
      </dsp:txBody>
      <dsp:txXfrm>
        <a:off x="95117" y="3691253"/>
        <a:ext cx="8162694" cy="1758245"/>
      </dsp:txXfrm>
    </dsp:sp>
    <dsp:sp modelId="{9D1DAEC4-864E-4551-8413-0E176BA048F8}">
      <dsp:nvSpPr>
        <dsp:cNvPr id="0" name=""/>
        <dsp:cNvSpPr/>
      </dsp:nvSpPr>
      <dsp:spPr>
        <a:xfrm>
          <a:off x="0" y="5484693"/>
          <a:ext cx="8352928" cy="586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5205" tIns="45720" rIns="256032" bIns="45720" numCol="1" spcCol="1270" anchor="t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3600" kern="1200" dirty="0"/>
        </a:p>
      </dsp:txBody>
      <dsp:txXfrm>
        <a:off x="0" y="5484693"/>
        <a:ext cx="8352928" cy="586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36405C-7B62-4587-A0A0-0903423D3203}">
      <dsp:nvSpPr>
        <dsp:cNvPr id="0" name=""/>
        <dsp:cNvSpPr/>
      </dsp:nvSpPr>
      <dsp:spPr>
        <a:xfrm>
          <a:off x="3542793" y="668"/>
          <a:ext cx="5314190" cy="2605367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штраф до 50 тыс. рублей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дисквалификация </a:t>
          </a:r>
          <a:br>
            <a:rPr lang="ru-RU" sz="2400" kern="1200" dirty="0" smtClean="0"/>
          </a:br>
          <a:r>
            <a:rPr lang="ru-RU" sz="2400" kern="1200" dirty="0" smtClean="0"/>
            <a:t>до 3 лет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данные в Минтруд для лишения сертификата эксперта</a:t>
          </a:r>
          <a:endParaRPr lang="ru-RU" sz="2400" kern="1200" dirty="0"/>
        </a:p>
      </dsp:txBody>
      <dsp:txXfrm>
        <a:off x="3542793" y="326339"/>
        <a:ext cx="4337177" cy="1954025"/>
      </dsp:txXfrm>
    </dsp:sp>
    <dsp:sp modelId="{B151A060-ACD3-4DB9-B0E1-5CAA08765DDD}">
      <dsp:nvSpPr>
        <dsp:cNvPr id="0" name=""/>
        <dsp:cNvSpPr/>
      </dsp:nvSpPr>
      <dsp:spPr>
        <a:xfrm>
          <a:off x="0" y="668"/>
          <a:ext cx="3542793" cy="260536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Эксперт</a:t>
          </a:r>
          <a:endParaRPr lang="ru-RU" sz="4000" kern="1200" dirty="0"/>
        </a:p>
      </dsp:txBody>
      <dsp:txXfrm>
        <a:off x="127184" y="127852"/>
        <a:ext cx="3288425" cy="2350999"/>
      </dsp:txXfrm>
    </dsp:sp>
    <dsp:sp modelId="{E43C96FE-B676-44C4-BF50-621CD1AE5251}">
      <dsp:nvSpPr>
        <dsp:cNvPr id="0" name=""/>
        <dsp:cNvSpPr/>
      </dsp:nvSpPr>
      <dsp:spPr>
        <a:xfrm>
          <a:off x="3542793" y="2866572"/>
          <a:ext cx="5314190" cy="2605367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-3945706"/>
            <a:satOff val="22157"/>
            <a:lumOff val="1408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-3945706"/>
              <a:satOff val="22157"/>
              <a:lumOff val="14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штраф до 200 тыс. рублей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приостановление деятельности до 90 суток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данные в </a:t>
          </a:r>
          <a:r>
            <a:rPr lang="ru-RU" sz="2400" kern="1200" dirty="0" err="1" smtClean="0"/>
            <a:t>Росакредитацию</a:t>
          </a:r>
          <a:r>
            <a:rPr lang="ru-RU" sz="2400" kern="1200" dirty="0" smtClean="0"/>
            <a:t> для аннулирования аттестата аккредитации</a:t>
          </a:r>
          <a:endParaRPr lang="ru-RU" sz="2400" kern="1200" dirty="0"/>
        </a:p>
      </dsp:txBody>
      <dsp:txXfrm>
        <a:off x="3542793" y="3192243"/>
        <a:ext cx="4337177" cy="1954025"/>
      </dsp:txXfrm>
    </dsp:sp>
    <dsp:sp modelId="{9C31BDD0-190E-4A82-A6F0-3BCB7E84BD25}">
      <dsp:nvSpPr>
        <dsp:cNvPr id="0" name=""/>
        <dsp:cNvSpPr/>
      </dsp:nvSpPr>
      <dsp:spPr>
        <a:xfrm>
          <a:off x="0" y="2866572"/>
          <a:ext cx="3542793" cy="2605367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Организация</a:t>
          </a:r>
          <a:endParaRPr lang="ru-RU" sz="4000" kern="1200" dirty="0"/>
        </a:p>
      </dsp:txBody>
      <dsp:txXfrm>
        <a:off x="127184" y="2993756"/>
        <a:ext cx="3288425" cy="23509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F8F201-7C3D-4F6F-822A-8CB3ED926D5D}">
      <dsp:nvSpPr>
        <dsp:cNvPr id="0" name=""/>
        <dsp:cNvSpPr/>
      </dsp:nvSpPr>
      <dsp:spPr>
        <a:xfrm>
          <a:off x="0" y="0"/>
          <a:ext cx="7589643" cy="1598577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700" b="1" kern="1200" dirty="0" smtClean="0"/>
            <a:t>ПОВЫШЕНИЕ УРОВНЯ ЗАЩИТЫ РАБОТНИКОВ ПУТЕМ ЗАКРЕПЛЕНИЯ МИНИМАЛЬНЫХ ОБЪЕМОВ ГАРАНТИЙ И КОМПЕНСАЦИЙ В ТРУДОВОМ КОДЕКСЕ РОССИЙСКОЙ ФЕДЕРАЦИИ</a:t>
          </a:r>
          <a:endParaRPr lang="ru-RU" sz="1700" kern="1200" dirty="0" smtClean="0"/>
        </a:p>
        <a:p>
          <a:pPr lvl="0" algn="l">
            <a:spcBef>
              <a:spcPct val="0"/>
            </a:spcBef>
          </a:pPr>
          <a:endParaRPr lang="ru-RU" sz="1700" kern="1200" dirty="0"/>
        </a:p>
      </dsp:txBody>
      <dsp:txXfrm>
        <a:off x="46821" y="46821"/>
        <a:ext cx="5864652" cy="1504935"/>
      </dsp:txXfrm>
    </dsp:sp>
    <dsp:sp modelId="{85C83286-5422-4447-A375-F3175DCB2CC2}">
      <dsp:nvSpPr>
        <dsp:cNvPr id="0" name=""/>
        <dsp:cNvSpPr/>
      </dsp:nvSpPr>
      <dsp:spPr>
        <a:xfrm>
          <a:off x="669674" y="1865007"/>
          <a:ext cx="7589643" cy="1598577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240958"/>
            <a:satOff val="-5040"/>
            <a:lumOff val="2804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ПОВЫШЕНИЕ УРОВНЯ ЗАЩИТЫ ПРАВ РАБОТНИКОВ ЗА СЧЕТ </a:t>
          </a:r>
          <a:r>
            <a:rPr lang="ru-RU" sz="17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АКТИВИЗАЦИИ</a:t>
          </a:r>
          <a:r>
            <a:rPr lang="ru-RU" sz="1700" b="1" kern="1200" dirty="0" smtClean="0"/>
            <a:t> ДЕЯТЕЛЬНОСТИ СОЦИАЛЬНЫХ ПАРТНЕРОВ В РАМКАХ ОТРАСЛЕВЫХ И КОЛЛЕКТИВНЫХ ПЕРЕГОВОРОВ</a:t>
          </a:r>
        </a:p>
      </dsp:txBody>
      <dsp:txXfrm>
        <a:off x="716495" y="1911828"/>
        <a:ext cx="5787251" cy="1504935"/>
      </dsp:txXfrm>
    </dsp:sp>
    <dsp:sp modelId="{2FA53162-AFE9-42BF-AE50-708B1970C759}">
      <dsp:nvSpPr>
        <dsp:cNvPr id="0" name=""/>
        <dsp:cNvSpPr/>
      </dsp:nvSpPr>
      <dsp:spPr>
        <a:xfrm>
          <a:off x="1339348" y="3730014"/>
          <a:ext cx="7589643" cy="1598577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240958"/>
            <a:satOff val="-5040"/>
            <a:lumOff val="2804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700" b="1" kern="1200" dirty="0" smtClean="0"/>
            <a:t>ПОПРАВКИ В ТРУДОВОЙ КОДЕКС РОССИЙСКОЙ ФЕДЕРАЦИИ ПРЕДУСМАТРИВАЮТ ВОЗМОЖНОСТЬ ДИФФЕРЕНЦИРОВАННОГО УСТАНОВЛЕНИЯ ПРЕДУСМОТРЕННЫХ ЗАКОНОДАТЕЛЬСТВОМ ГАРАНТИЙ И КОМПЕНСАЦИЙ</a:t>
          </a:r>
          <a:endParaRPr lang="ru-RU" sz="1700" kern="1200" dirty="0" smtClean="0"/>
        </a:p>
      </dsp:txBody>
      <dsp:txXfrm>
        <a:off x="1386169" y="3776835"/>
        <a:ext cx="5787251" cy="1504935"/>
      </dsp:txXfrm>
    </dsp:sp>
    <dsp:sp modelId="{9CFB3F69-7FB1-4FB0-A67C-D967A8463062}">
      <dsp:nvSpPr>
        <dsp:cNvPr id="0" name=""/>
        <dsp:cNvSpPr/>
      </dsp:nvSpPr>
      <dsp:spPr>
        <a:xfrm>
          <a:off x="6550567" y="1212254"/>
          <a:ext cx="1039075" cy="103907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6784359" y="1212254"/>
        <a:ext cx="571491" cy="781904"/>
      </dsp:txXfrm>
    </dsp:sp>
    <dsp:sp modelId="{B1C05E03-6A16-4B87-A60A-FF0A1B558D4E}">
      <dsp:nvSpPr>
        <dsp:cNvPr id="0" name=""/>
        <dsp:cNvSpPr/>
      </dsp:nvSpPr>
      <dsp:spPr>
        <a:xfrm>
          <a:off x="7220242" y="3066604"/>
          <a:ext cx="1039075" cy="103907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7454034" y="3066604"/>
        <a:ext cx="571491" cy="7819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0.28696</cdr:x>
      <cdr:y>0.14815</cdr:y>
    </cdr:from>
    <cdr:to>
      <cdr:x>0.38261</cdr:x>
      <cdr:y>0.33333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376293" y="288036"/>
          <a:ext cx="792070" cy="36003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2000" b="1" dirty="0" smtClean="0">
              <a:solidFill>
                <a:srgbClr val="C00000"/>
              </a:solidFill>
            </a:rPr>
            <a:t>5468</a:t>
          </a:r>
          <a:endParaRPr lang="ru-RU" sz="2000" b="1" dirty="0">
            <a:solidFill>
              <a:srgbClr val="C00000"/>
            </a:solidFill>
          </a:endParaRPr>
        </a:p>
      </cdr:txBody>
    </cdr:sp>
  </cdr:relSizeAnchor>
  <cdr:relSizeAnchor xmlns:cdr="http://schemas.openxmlformats.org/drawingml/2006/chartDrawing">
    <cdr:from>
      <cdr:x>0.10435</cdr:x>
      <cdr:y>0</cdr:y>
    </cdr:from>
    <cdr:to>
      <cdr:x>0.26087</cdr:x>
      <cdr:y>0.2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864096" y="0"/>
          <a:ext cx="1296144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2000" b="1" dirty="0" smtClean="0">
              <a:solidFill>
                <a:srgbClr val="C00000"/>
              </a:solidFill>
            </a:rPr>
            <a:t>6105</a:t>
          </a:r>
          <a:endParaRPr lang="ru-RU" sz="2000" b="1" dirty="0">
            <a:solidFill>
              <a:srgbClr val="C00000"/>
            </a:solidFill>
          </a:endParaRPr>
        </a:p>
      </cdr:txBody>
    </cdr:sp>
  </cdr:relSizeAnchor>
  <cdr:relSizeAnchor xmlns:cdr="http://schemas.openxmlformats.org/drawingml/2006/chartDrawing">
    <cdr:from>
      <cdr:x>0.46087</cdr:x>
      <cdr:y>0.07407</cdr:y>
    </cdr:from>
    <cdr:to>
      <cdr:x>0.61739</cdr:x>
      <cdr:y>0.24074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816424" y="144016"/>
          <a:ext cx="1296144" cy="32403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2000" b="1" dirty="0" smtClean="0">
              <a:solidFill>
                <a:srgbClr val="C00000"/>
              </a:solidFill>
            </a:rPr>
            <a:t>5960</a:t>
          </a:r>
          <a:endParaRPr lang="ru-RU" sz="2000" b="1" dirty="0">
            <a:solidFill>
              <a:srgbClr val="C00000"/>
            </a:solidFill>
          </a:endParaRPr>
        </a:p>
      </cdr:txBody>
    </cdr:sp>
  </cdr:relSizeAnchor>
  <cdr:relSizeAnchor xmlns:cdr="http://schemas.openxmlformats.org/drawingml/2006/chartDrawing">
    <cdr:from>
      <cdr:x>0.84348</cdr:x>
      <cdr:y>0.14815</cdr:y>
    </cdr:from>
    <cdr:to>
      <cdr:x>1</cdr:x>
      <cdr:y>0.31481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6984790" y="288036"/>
          <a:ext cx="1296130" cy="3240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2000" b="1" dirty="0" smtClean="0">
              <a:solidFill>
                <a:srgbClr val="C00000"/>
              </a:solidFill>
            </a:rPr>
            <a:t>5789</a:t>
          </a:r>
          <a:endParaRPr lang="ru-RU" sz="2000" b="1" dirty="0">
            <a:solidFill>
              <a:srgbClr val="C00000"/>
            </a:solidFill>
          </a:endParaRPr>
        </a:p>
      </cdr:txBody>
    </cdr:sp>
  </cdr:relSizeAnchor>
  <cdr:relSizeAnchor xmlns:cdr="http://schemas.openxmlformats.org/drawingml/2006/chartDrawing">
    <cdr:from>
      <cdr:x>0.66957</cdr:x>
      <cdr:y>0.32</cdr:y>
    </cdr:from>
    <cdr:to>
      <cdr:x>0.82609</cdr:x>
      <cdr:y>0.56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5544616" y="576064"/>
          <a:ext cx="1296129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2000" b="1" dirty="0" smtClean="0">
              <a:solidFill>
                <a:srgbClr val="C00000"/>
              </a:solidFill>
            </a:rPr>
            <a:t>5229</a:t>
          </a:r>
          <a:endParaRPr lang="ru-RU" sz="2000" b="1" dirty="0">
            <a:solidFill>
              <a:srgbClr val="C00000"/>
            </a:solidFill>
          </a:endParaRPr>
        </a:p>
      </cdr:txBody>
    </cdr:sp>
  </cdr:relSizeAnchor>
  <cdr:relSizeAnchor xmlns:cdr="http://schemas.openxmlformats.org/drawingml/2006/chartDrawing">
    <cdr:from>
      <cdr:x>0.04348</cdr:x>
      <cdr:y>0.28571</cdr:y>
    </cdr:from>
    <cdr:to>
      <cdr:x>0.16522</cdr:x>
      <cdr:y>0.45238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360040" y="864096"/>
          <a:ext cx="1008112" cy="504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2009 г.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0.24348</cdr:x>
      <cdr:y>0.65714</cdr:y>
    </cdr:from>
    <cdr:to>
      <cdr:x>0.37391</cdr:x>
      <cdr:y>0.80952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016224" y="1987421"/>
          <a:ext cx="1080120" cy="46085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2010 г.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0.45217</cdr:x>
      <cdr:y>0.47619</cdr:y>
    </cdr:from>
    <cdr:to>
      <cdr:x>0.55652</cdr:x>
      <cdr:y>0.65714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3744416" y="1440160"/>
          <a:ext cx="864096" cy="54726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2011 г.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0.65217</cdr:x>
      <cdr:y>0.7381</cdr:y>
    </cdr:from>
    <cdr:to>
      <cdr:x>0.78261</cdr:x>
      <cdr:y>0.90476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5400600" y="2232249"/>
          <a:ext cx="1080120" cy="504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2012 г.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0.84348</cdr:x>
      <cdr:y>0.5</cdr:y>
    </cdr:from>
    <cdr:to>
      <cdr:x>0.95652</cdr:x>
      <cdr:y>0.72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6984790" y="900100"/>
          <a:ext cx="936076" cy="3960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2013 г.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0.18966</cdr:x>
      <cdr:y>0.20833</cdr:y>
    </cdr:from>
    <cdr:to>
      <cdr:x>0.88794</cdr:x>
      <cdr:y>0.29167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84176" y="720080"/>
          <a:ext cx="5832683" cy="288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>
            <a:spcAft>
              <a:spcPts val="1200"/>
            </a:spcAft>
            <a:defRPr/>
          </a:pPr>
          <a:r>
            <a:rPr lang="ru-RU" sz="1100" b="1" dirty="0" smtClean="0">
              <a:solidFill>
                <a:srgbClr val="23538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ios"/>
              <a:cs typeface="Tahoma" pitchFamily="34" charset="0"/>
            </a:rPr>
            <a:t>(по данным ФМБА России)</a:t>
          </a:r>
          <a:endParaRPr lang="ru-RU" sz="1100" b="1" dirty="0">
            <a:solidFill>
              <a:srgbClr val="23538D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ios"/>
            <a:cs typeface="Tahoma" pitchFamily="34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0.27551</cdr:x>
      <cdr:y>0.26154</cdr:y>
    </cdr:from>
    <cdr:to>
      <cdr:x>0.40509</cdr:x>
      <cdr:y>0.30769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44216" y="1224136"/>
          <a:ext cx="914400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838" cy="488950"/>
          </a:xfrm>
          <a:prstGeom prst="rect">
            <a:avLst/>
          </a:prstGeom>
        </p:spPr>
        <p:txBody>
          <a:bodyPr vert="horz" lIns="89776" tIns="44889" rIns="89776" bIns="44889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776663" y="0"/>
            <a:ext cx="2890837" cy="488950"/>
          </a:xfrm>
          <a:prstGeom prst="rect">
            <a:avLst/>
          </a:prstGeom>
        </p:spPr>
        <p:txBody>
          <a:bodyPr vert="horz" lIns="89776" tIns="44889" rIns="89776" bIns="44889" rtlCol="0"/>
          <a:lstStyle>
            <a:lvl1pPr algn="r">
              <a:defRPr sz="1200"/>
            </a:lvl1pPr>
          </a:lstStyle>
          <a:p>
            <a:pPr>
              <a:defRPr/>
            </a:pPr>
            <a:fld id="{B50BC779-DDEC-49C4-8B16-641619A9E8D2}" type="datetimeFigureOut">
              <a:rPr lang="ru-RU"/>
              <a:pPr>
                <a:defRPr/>
              </a:pPr>
              <a:t>13.05.2014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285288"/>
            <a:ext cx="2890838" cy="488950"/>
          </a:xfrm>
          <a:prstGeom prst="rect">
            <a:avLst/>
          </a:prstGeom>
        </p:spPr>
        <p:txBody>
          <a:bodyPr vert="horz" lIns="89776" tIns="44889" rIns="89776" bIns="4488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776663" y="9285288"/>
            <a:ext cx="2890837" cy="488950"/>
          </a:xfrm>
          <a:prstGeom prst="rect">
            <a:avLst/>
          </a:prstGeom>
        </p:spPr>
        <p:txBody>
          <a:bodyPr vert="horz" lIns="89776" tIns="44889" rIns="89776" bIns="44889" rtlCol="0" anchor="b"/>
          <a:lstStyle>
            <a:lvl1pPr algn="r">
              <a:defRPr sz="1200"/>
            </a:lvl1pPr>
          </a:lstStyle>
          <a:p>
            <a:pPr>
              <a:defRPr/>
            </a:pPr>
            <a:fld id="{C7C85BCF-7CA3-4E83-9954-EBDA6FE8502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7747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838" cy="488950"/>
          </a:xfrm>
          <a:prstGeom prst="rect">
            <a:avLst/>
          </a:prstGeom>
        </p:spPr>
        <p:txBody>
          <a:bodyPr vert="horz" lIns="89757" tIns="44878" rIns="89757" bIns="44878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6663" y="0"/>
            <a:ext cx="2890837" cy="488950"/>
          </a:xfrm>
          <a:prstGeom prst="rect">
            <a:avLst/>
          </a:prstGeom>
        </p:spPr>
        <p:txBody>
          <a:bodyPr vert="horz" lIns="89757" tIns="44878" rIns="89757" bIns="44878" rtlCol="0"/>
          <a:lstStyle>
            <a:lvl1pPr algn="r">
              <a:defRPr sz="1200"/>
            </a:lvl1pPr>
          </a:lstStyle>
          <a:p>
            <a:pPr>
              <a:defRPr/>
            </a:pPr>
            <a:fld id="{A003687E-5872-493D-95AF-0C587147621D}" type="datetimeFigureOut">
              <a:rPr lang="ru-RU"/>
              <a:pPr>
                <a:defRPr/>
              </a:pPr>
              <a:t>13.05.2014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2175" y="733425"/>
            <a:ext cx="4886325" cy="366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757" tIns="44878" rIns="89757" bIns="44878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750" y="4643438"/>
            <a:ext cx="5335588" cy="4398962"/>
          </a:xfrm>
          <a:prstGeom prst="rect">
            <a:avLst/>
          </a:prstGeom>
        </p:spPr>
        <p:txBody>
          <a:bodyPr vert="horz" lIns="89757" tIns="44878" rIns="89757" bIns="44878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85288"/>
            <a:ext cx="2890838" cy="488950"/>
          </a:xfrm>
          <a:prstGeom prst="rect">
            <a:avLst/>
          </a:prstGeom>
        </p:spPr>
        <p:txBody>
          <a:bodyPr vert="horz" lIns="89757" tIns="44878" rIns="89757" bIns="44878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6663" y="9285288"/>
            <a:ext cx="2890837" cy="488950"/>
          </a:xfrm>
          <a:prstGeom prst="rect">
            <a:avLst/>
          </a:prstGeom>
        </p:spPr>
        <p:txBody>
          <a:bodyPr vert="horz" lIns="89757" tIns="44878" rIns="89757" bIns="44878" rtlCol="0" anchor="b"/>
          <a:lstStyle>
            <a:lvl1pPr algn="r">
              <a:defRPr sz="1200"/>
            </a:lvl1pPr>
          </a:lstStyle>
          <a:p>
            <a:pPr>
              <a:defRPr/>
            </a:pPr>
            <a:fld id="{B7B87646-B4FC-4863-B321-A6778A6471E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42568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3B8A7D4-4F4C-4890-97F4-05BCED82B688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9F76C1-6586-409E-AD59-196F21D14E48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B87646-B4FC-4863-B321-A6778A6471EE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860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4E2C606-1811-437D-B712-C70CE53EF559}" type="slidenum">
              <a:rPr lang="ru-RU" smtClean="0"/>
              <a:pPr/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901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DB08969-BA82-49E3-8F25-67F904C04DF4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890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7D50262-25B9-4D63-84C1-186732B91037}" type="slidenum">
              <a:rPr lang="ru-RU" smtClean="0"/>
              <a:pPr/>
              <a:t>23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880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1C1686C-CC01-4304-BB20-BC716CEB8A92}" type="slidenum">
              <a:rPr lang="ru-RU" smtClean="0"/>
              <a:pPr/>
              <a:t>24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BC633-54B7-4497-8717-479127D2FCCD}" type="datetime1">
              <a:rPr lang="ru-RU"/>
              <a:pPr>
                <a:defRPr/>
              </a:pPr>
              <a:t>13.05.2014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D8736-A085-4982-A92C-CFC2BD67DAE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ACF83-5CC5-411D-B906-619D868DF7B9}" type="datetime1">
              <a:rPr lang="ru-RU"/>
              <a:pPr>
                <a:defRPr/>
              </a:pPr>
              <a:t>13.05.2014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C60A7-F2B4-40E8-8488-669BE382BEC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B68BA-5185-4F6B-B18D-4BF9006061C2}" type="datetime1">
              <a:rPr lang="ru-RU"/>
              <a:pPr>
                <a:defRPr/>
              </a:pPr>
              <a:t>13.05.2014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0FF30-22DA-4F97-A0D2-184E2BD449B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22110-9DE4-4165-AE29-D329E9C39155}" type="datetime1">
              <a:rPr lang="ru-RU"/>
              <a:pPr>
                <a:defRPr/>
              </a:pPr>
              <a:t>13.05.2014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AF680-78C2-42AA-B2E3-42F3603C739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3C653-A494-4CAF-87E6-3B4ACB1C186C}" type="datetime1">
              <a:rPr lang="ru-RU"/>
              <a:pPr>
                <a:defRPr/>
              </a:pPr>
              <a:t>13.05.2014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A0BC1-4DDC-4AC8-90FC-849C0FBDA5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1B8B2-A392-413C-991B-4544A97D488A}" type="datetime1">
              <a:rPr lang="ru-RU"/>
              <a:pPr>
                <a:defRPr/>
              </a:pPr>
              <a:t>13.05.2014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33EA0-1A27-4817-9AF9-AE53B352365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8D1F3-4AA3-47DC-BAE5-825C088D759F}" type="datetime1">
              <a:rPr lang="ru-RU"/>
              <a:pPr>
                <a:defRPr/>
              </a:pPr>
              <a:t>13.05.2014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FE839-01CC-4E9C-947B-394D268FFDA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840BE-7986-4294-B706-04F6BC4AE842}" type="datetime1">
              <a:rPr lang="ru-RU"/>
              <a:pPr>
                <a:defRPr/>
              </a:pPr>
              <a:t>13.05.2014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6CC4E-CD45-4E48-B94A-01839EF0264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B31F5-A84E-44CF-A44B-5D9175465D5D}" type="datetime1">
              <a:rPr lang="ru-RU"/>
              <a:pPr>
                <a:defRPr/>
              </a:pPr>
              <a:t>13.05.2014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D5FB1-1481-4E36-B6D1-6238DA29227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49583-5E00-4BFC-8E36-3D6DDFFC8193}" type="datetime1">
              <a:rPr lang="ru-RU"/>
              <a:pPr>
                <a:defRPr/>
              </a:pPr>
              <a:t>13.05.2014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AE0FC-AA68-482A-8861-65275AAE523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DC97A-1339-4946-824E-275578006763}" type="datetime1">
              <a:rPr lang="ru-RU"/>
              <a:pPr>
                <a:defRPr/>
              </a:pPr>
              <a:t>13.05.2014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1D8B2-520C-423E-89C6-2D7BA5683C3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AA97A0-1F92-4569-BB74-DE74376CDFD8}" type="datetime1">
              <a:rPr lang="ru-RU"/>
              <a:pPr>
                <a:defRPr/>
              </a:pPr>
              <a:t>13.05.2014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13C8306-EA83-466A-8428-5BAA44BA364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7.png"/><Relationship Id="rId9" Type="http://schemas.microsoft.com/office/2007/relationships/diagramDrawing" Target="../diagrams/drawing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7.png"/><Relationship Id="rId9" Type="http://schemas.microsoft.com/office/2007/relationships/diagramDrawing" Target="../diagrams/drawing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6.png"/><Relationship Id="rId7" Type="http://schemas.openxmlformats.org/officeDocument/2006/relationships/diagramColors" Target="../diagrams/colors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images.yandex.ru/yandsearch?p=1&amp;text=%D0%B2%D0%BD%D0%B8%D0%BC%D0%B0%D0%BD%D0%B8%D0%B5%20%D0%BE%D0%BF%D0%B0%D1%81%D0%BD%D0%BE%D1%81%D1%82%D1%8C&amp;fp=1&amp;pos=58&amp;uinfo=ww-1461-wh-692-fw-1236-fh-486-pd-1.2999999523162841&amp;rpt=simage&amp;img_url=http://www.hr-portal.ru/files/styles/large/public/mini/per81.jpg" TargetMode="External"/><Relationship Id="rId5" Type="http://schemas.openxmlformats.org/officeDocument/2006/relationships/image" Target="../media/image12.jpeg"/><Relationship Id="rId4" Type="http://schemas.openxmlformats.org/officeDocument/2006/relationships/hyperlink" Target="http://images.yandex.ru/yandsearch?text=%D0%B7%D0%BD%D0%B0%D0%BA%D0%B8%20%D0%B1%D0%B5%D0%B7%D0%BE%D0%BF%D0%B0%D1%81%D0%BD%D0%BE%D1%81%D1%82%D0%B8%20%D0%BF%D0%BE%20%D0%BE%D1%85%D1%80%D0%B0%D0%BD%D0%B5%20%D1%82%D1%80%D1%83%D0%B4%D0%B0&amp;fp=0&amp;pos=7&amp;uinfo=ww-1461-wh-692-fw-1236-fh-486-pd-1.2999999523162841&amp;rpt=simage&amp;img_url=http://tb-vsr.ru/im/image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68313" y="2133600"/>
            <a:ext cx="8178800" cy="2879725"/>
          </a:xfrm>
        </p:spPr>
        <p:txBody>
          <a:bodyPr/>
          <a:lstStyle/>
          <a:p>
            <a:pPr eaLnBrk="1" hangingPunct="1"/>
            <a:r>
              <a:rPr lang="ru-RU" sz="3000" b="1" dirty="0" smtClean="0">
                <a:solidFill>
                  <a:srgbClr val="23538D"/>
                </a:solidFill>
              </a:rPr>
              <a:t/>
            </a:r>
            <a:br>
              <a:rPr lang="ru-RU" sz="3000" b="1" dirty="0" smtClean="0">
                <a:solidFill>
                  <a:srgbClr val="23538D"/>
                </a:solidFill>
              </a:rPr>
            </a:br>
            <a:r>
              <a:rPr lang="ru-RU" sz="3000" b="1" dirty="0" smtClean="0">
                <a:solidFill>
                  <a:srgbClr val="23538D"/>
                </a:solidFill>
              </a:rPr>
              <a:t>СПЕЦИАЛЬНАЯ ОЦЕНКА УСЛОВИЙ ТРУДА КАК ИНСТРУМЕНТ СОВЕРШЕНСТВОВАНИЯ УСЛОВИЙ И ОХРАНЫ ТРУДА</a:t>
            </a:r>
            <a:br>
              <a:rPr lang="ru-RU" sz="3000" b="1" dirty="0" smtClean="0">
                <a:solidFill>
                  <a:srgbClr val="23538D"/>
                </a:solidFill>
              </a:rPr>
            </a:br>
            <a:r>
              <a:rPr lang="ru-RU" sz="3000" b="1" dirty="0" smtClean="0">
                <a:solidFill>
                  <a:srgbClr val="23538D"/>
                </a:solidFill>
              </a:rPr>
              <a:t>Задачи органов исполнительной власти </a:t>
            </a:r>
            <a:br>
              <a:rPr lang="ru-RU" sz="3000" b="1" dirty="0" smtClean="0">
                <a:solidFill>
                  <a:srgbClr val="23538D"/>
                </a:solidFill>
              </a:rPr>
            </a:br>
            <a:r>
              <a:rPr lang="ru-RU" sz="3000" b="1" dirty="0" smtClean="0">
                <a:solidFill>
                  <a:srgbClr val="23538D"/>
                </a:solidFill>
              </a:rPr>
              <a:t>по труду субъектов РФ по внедрению специальной оценки условий труда</a:t>
            </a:r>
            <a:br>
              <a:rPr lang="ru-RU" sz="3000" b="1" dirty="0" smtClean="0">
                <a:solidFill>
                  <a:srgbClr val="23538D"/>
                </a:solidFill>
              </a:rPr>
            </a:br>
            <a:endParaRPr lang="ru-RU" sz="3000" b="1" dirty="0" smtClean="0">
              <a:solidFill>
                <a:schemeClr val="tx2"/>
              </a:solidFill>
            </a:endParaRP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288355"/>
            <a:ext cx="1208758" cy="569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187625" y="6309304"/>
            <a:ext cx="1008111" cy="54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195736" y="6309321"/>
            <a:ext cx="1424350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563888" y="6371106"/>
            <a:ext cx="1296144" cy="486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1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860032" y="6288354"/>
            <a:ext cx="1208758" cy="569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16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047657" y="6309303"/>
            <a:ext cx="1008111" cy="54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17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055768" y="6309320"/>
            <a:ext cx="1424350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18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r="44438"/>
          <a:stretch>
            <a:fillRect/>
          </a:stretch>
        </p:blipFill>
        <p:spPr bwMode="auto">
          <a:xfrm>
            <a:off x="8423920" y="6381328"/>
            <a:ext cx="720080" cy="486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92500" y="333375"/>
            <a:ext cx="180181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755650" y="5013325"/>
            <a:ext cx="7704138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ru-RU" b="1" i="1" dirty="0">
              <a:solidFill>
                <a:srgbClr val="23538D"/>
              </a:solidFill>
              <a:latin typeface="+mn-lt"/>
            </a:endParaRPr>
          </a:p>
          <a:p>
            <a:pPr>
              <a:defRPr/>
            </a:pPr>
            <a:r>
              <a:rPr lang="ru-RU" b="1" i="1" dirty="0">
                <a:solidFill>
                  <a:srgbClr val="23538D"/>
                </a:solidFill>
                <a:latin typeface="+mn-lt"/>
              </a:rPr>
              <a:t>Первый заместитель Министра труда и социальной защиты Российской Федерации</a:t>
            </a:r>
          </a:p>
          <a:p>
            <a:pPr>
              <a:defRPr/>
            </a:pPr>
            <a:r>
              <a:rPr lang="ru-RU" b="1" i="1" dirty="0">
                <a:solidFill>
                  <a:srgbClr val="23538D"/>
                </a:solidFill>
                <a:latin typeface="+mn-lt"/>
              </a:rPr>
              <a:t>Сергей Федорович Вельмяйкин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www.prohandmade.ru/wp-content/uploads/2012/01/422444a993249069c6858c5b538624d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2780928"/>
            <a:ext cx="1152525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Номер слайда 4"/>
          <p:cNvSpPr>
            <a:spLocks noGrp="1"/>
          </p:cNvSpPr>
          <p:nvPr>
            <p:ph type="sldNum" sz="quarter" idx="12"/>
          </p:nvPr>
        </p:nvSpPr>
        <p:spPr bwMode="auto">
          <a:xfrm>
            <a:off x="8172450" y="6356350"/>
            <a:ext cx="51435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</a:pPr>
            <a:fld id="{4DE70806-C58E-405F-AD90-C88B78B978DD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None/>
              </a:pPr>
              <a:t>10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2292" name="Заголовок 1"/>
          <p:cNvSpPr>
            <a:spLocks/>
          </p:cNvSpPr>
          <p:nvPr/>
        </p:nvSpPr>
        <p:spPr bwMode="auto">
          <a:xfrm>
            <a:off x="0" y="188913"/>
            <a:ext cx="8856663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600" b="1">
              <a:solidFill>
                <a:schemeClr val="tx2"/>
              </a:solidFill>
              <a:latin typeface="Helios"/>
            </a:endParaRPr>
          </a:p>
        </p:txBody>
      </p:sp>
      <p:sp>
        <p:nvSpPr>
          <p:cNvPr id="12293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pic>
        <p:nvPicPr>
          <p:cNvPr id="12295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кругленный прямоугольник 9"/>
          <p:cNvSpPr/>
          <p:nvPr/>
        </p:nvSpPr>
        <p:spPr>
          <a:xfrm>
            <a:off x="179512" y="548680"/>
            <a:ext cx="4321175" cy="792163"/>
          </a:xfrm>
          <a:prstGeom prst="roundRect">
            <a:avLst/>
          </a:prstGeom>
          <a:solidFill>
            <a:schemeClr val="tx2">
              <a:alpha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051720" y="2492896"/>
            <a:ext cx="2447925" cy="358775"/>
          </a:xfrm>
          <a:prstGeom prst="roundRect">
            <a:avLst/>
          </a:prstGeom>
          <a:solidFill>
            <a:schemeClr val="accent3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bg1"/>
                </a:solidFill>
              </a:rPr>
              <a:t>Выявлены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444208" y="3429000"/>
            <a:ext cx="2447925" cy="431800"/>
          </a:xfrm>
          <a:prstGeom prst="roundRect">
            <a:avLst/>
          </a:prstGeom>
          <a:solidFill>
            <a:schemeClr val="accent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bg1"/>
                </a:solidFill>
              </a:rPr>
              <a:t>Не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выявлены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51520" y="3140968"/>
            <a:ext cx="5834063" cy="50482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2"/>
                </a:solidFill>
              </a:rPr>
              <a:t>Исследования и измерения идентифицированных факторов 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932040" y="2060848"/>
            <a:ext cx="3887787" cy="57467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2"/>
                </a:solidFill>
              </a:rPr>
              <a:t>Идентификация вредных и опасных факторов</a:t>
            </a:r>
          </a:p>
        </p:txBody>
      </p:sp>
      <p:sp>
        <p:nvSpPr>
          <p:cNvPr id="16" name="TextBox 7"/>
          <p:cNvSpPr txBox="1">
            <a:spLocks noChangeArrowheads="1"/>
          </p:cNvSpPr>
          <p:nvPr/>
        </p:nvSpPr>
        <p:spPr bwMode="auto">
          <a:xfrm>
            <a:off x="611560" y="548680"/>
            <a:ext cx="367188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  <a:latin typeface="+mn-lt"/>
                <a:cs typeface="Times New Roman" pitchFamily="18" charset="0"/>
              </a:rPr>
              <a:t>Рабочие места сотрудников, профессии которых  предусмотрены Списками № 1 и № 2, 1974 года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395536" y="4941168"/>
            <a:ext cx="2447925" cy="8636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2"/>
                </a:solidFill>
              </a:rPr>
              <a:t>Вредные и опасные условия труда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444208" y="4221088"/>
            <a:ext cx="2520950" cy="86518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2"/>
                </a:solidFill>
              </a:rPr>
              <a:t>Декларирование соответствия условий труда </a:t>
            </a: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4716016" y="548680"/>
            <a:ext cx="4319587" cy="792163"/>
          </a:xfrm>
          <a:prstGeom prst="roundRect">
            <a:avLst/>
          </a:prstGeom>
          <a:solidFill>
            <a:srgbClr val="FFFF00">
              <a:alpha val="6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</a:rPr>
              <a:t>Рабочие места сотрудников,</a:t>
            </a:r>
            <a:r>
              <a:rPr lang="ru-RU" sz="1600" b="1" dirty="0">
                <a:solidFill>
                  <a:schemeClr val="tx1"/>
                </a:solidFill>
                <a:cs typeface="Times New Roman" pitchFamily="18" charset="0"/>
              </a:rPr>
              <a:t> профессии которых не предусмотрены Списками № 1 и № 2, 1974 года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51520" y="4077072"/>
            <a:ext cx="5834063" cy="4318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2"/>
                </a:solidFill>
              </a:rPr>
              <a:t>Определение класса условий труда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3491880" y="4941168"/>
            <a:ext cx="2520950" cy="8636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2"/>
                </a:solidFill>
              </a:rPr>
              <a:t>Оптимальные и допустимые условия труда</a:t>
            </a:r>
          </a:p>
        </p:txBody>
      </p:sp>
      <p:cxnSp>
        <p:nvCxnSpPr>
          <p:cNvPr id="44" name="Прямая со стрелкой 43"/>
          <p:cNvCxnSpPr/>
          <p:nvPr/>
        </p:nvCxnSpPr>
        <p:spPr>
          <a:xfrm>
            <a:off x="539552" y="1484784"/>
            <a:ext cx="0" cy="1366837"/>
          </a:xfrm>
          <a:prstGeom prst="straightConnector1">
            <a:avLst/>
          </a:prstGeom>
          <a:ln w="254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5076056" y="1340768"/>
            <a:ext cx="0" cy="720080"/>
          </a:xfrm>
          <a:prstGeom prst="straightConnector1">
            <a:avLst/>
          </a:prstGeom>
          <a:ln w="1905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 flipH="1">
            <a:off x="3635896" y="2132856"/>
            <a:ext cx="1296318" cy="288032"/>
          </a:xfrm>
          <a:prstGeom prst="straightConnector1">
            <a:avLst/>
          </a:prstGeom>
          <a:ln w="1905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>
            <a:stCxn id="15" idx="2"/>
            <a:endCxn id="13" idx="0"/>
          </p:cNvCxnSpPr>
          <p:nvPr/>
        </p:nvCxnSpPr>
        <p:spPr>
          <a:xfrm>
            <a:off x="6875934" y="2635523"/>
            <a:ext cx="792237" cy="793477"/>
          </a:xfrm>
          <a:prstGeom prst="straightConnector1">
            <a:avLst/>
          </a:prstGeom>
          <a:ln w="1905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>
            <a:off x="3275856" y="2924944"/>
            <a:ext cx="347" cy="218108"/>
          </a:xfrm>
          <a:prstGeom prst="straightConnector1">
            <a:avLst/>
          </a:prstGeom>
          <a:ln w="1905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 стрелкой 71"/>
          <p:cNvCxnSpPr/>
          <p:nvPr/>
        </p:nvCxnSpPr>
        <p:spPr>
          <a:xfrm>
            <a:off x="1619672" y="3789040"/>
            <a:ext cx="0" cy="215900"/>
          </a:xfrm>
          <a:prstGeom prst="straightConnector1">
            <a:avLst/>
          </a:prstGeom>
          <a:ln w="254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 стрелкой 76"/>
          <p:cNvCxnSpPr/>
          <p:nvPr/>
        </p:nvCxnSpPr>
        <p:spPr>
          <a:xfrm>
            <a:off x="4572000" y="3789040"/>
            <a:ext cx="0" cy="215900"/>
          </a:xfrm>
          <a:prstGeom prst="straightConnector1">
            <a:avLst/>
          </a:prstGeom>
          <a:ln w="1905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 стрелкой 78"/>
          <p:cNvCxnSpPr/>
          <p:nvPr/>
        </p:nvCxnSpPr>
        <p:spPr>
          <a:xfrm>
            <a:off x="1619672" y="4581128"/>
            <a:ext cx="0" cy="287338"/>
          </a:xfrm>
          <a:prstGeom prst="straightConnector1">
            <a:avLst/>
          </a:prstGeom>
          <a:ln w="254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 стрелкой 86"/>
          <p:cNvCxnSpPr/>
          <p:nvPr/>
        </p:nvCxnSpPr>
        <p:spPr>
          <a:xfrm>
            <a:off x="2339752" y="4581128"/>
            <a:ext cx="0" cy="287338"/>
          </a:xfrm>
          <a:prstGeom prst="straightConnector1">
            <a:avLst/>
          </a:prstGeom>
          <a:ln w="1905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 стрелкой 88"/>
          <p:cNvCxnSpPr/>
          <p:nvPr/>
        </p:nvCxnSpPr>
        <p:spPr>
          <a:xfrm>
            <a:off x="5364088" y="4581128"/>
            <a:ext cx="0" cy="287338"/>
          </a:xfrm>
          <a:prstGeom prst="straightConnector1">
            <a:avLst/>
          </a:prstGeom>
          <a:ln w="1905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4499992" y="4581128"/>
            <a:ext cx="0" cy="287338"/>
          </a:xfrm>
          <a:prstGeom prst="straightConnector1">
            <a:avLst/>
          </a:prstGeom>
          <a:ln w="254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24" name="Заголовок 1"/>
          <p:cNvSpPr>
            <a:spLocks/>
          </p:cNvSpPr>
          <p:nvPr/>
        </p:nvSpPr>
        <p:spPr bwMode="auto">
          <a:xfrm>
            <a:off x="179388" y="187325"/>
            <a:ext cx="8856662" cy="289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 b="1" dirty="0">
                <a:solidFill>
                  <a:schemeClr val="tx2"/>
                </a:solidFill>
                <a:latin typeface="Helios"/>
              </a:rPr>
              <a:t>ПРОЦЕДУРА СПЕЦИАЛЬНОЙ ОЦЕНКИ УСЛОВИЙ ТРУДА</a:t>
            </a:r>
          </a:p>
        </p:txBody>
      </p:sp>
      <p:cxnSp>
        <p:nvCxnSpPr>
          <p:cNvPr id="50" name="Shape 49"/>
          <p:cNvCxnSpPr>
            <a:stCxn id="40" idx="3"/>
          </p:cNvCxnSpPr>
          <p:nvPr/>
        </p:nvCxnSpPr>
        <p:spPr>
          <a:xfrm flipV="1">
            <a:off x="6012830" y="5157068"/>
            <a:ext cx="1547812" cy="215900"/>
          </a:xfrm>
          <a:prstGeom prst="bentConnector3">
            <a:avLst>
              <a:gd name="adj1" fmla="val 99814"/>
            </a:avLst>
          </a:prstGeom>
          <a:ln w="22225">
            <a:solidFill>
              <a:schemeClr val="tx1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>
            <a:off x="7668344" y="3861048"/>
            <a:ext cx="0" cy="287338"/>
          </a:xfrm>
          <a:prstGeom prst="straightConnector1">
            <a:avLst/>
          </a:prstGeom>
          <a:ln w="1905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5148064" y="1340768"/>
            <a:ext cx="3995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+mn-lt"/>
              </a:rPr>
              <a:t>В случае отсутствия АРМ – поэтапное проведение СОУТ до 31 декабря 2018г</a:t>
            </a:r>
            <a:endParaRPr lang="ru-RU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fld id="{48997731-FCDA-4372-9EE2-495529E44F34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</a:pPr>
              <a:t>11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50825" y="274638"/>
            <a:ext cx="8642350" cy="706437"/>
          </a:xfrm>
        </p:spPr>
        <p:txBody>
          <a:bodyPr/>
          <a:lstStyle/>
          <a:p>
            <a:pPr>
              <a:defRPr/>
            </a:pPr>
            <a:r>
              <a:rPr lang="ru-RU" sz="2300" b="1" dirty="0" smtClean="0">
                <a:solidFill>
                  <a:schemeClr val="tx2"/>
                </a:solidFill>
                <a:latin typeface="+mn-lt"/>
              </a:rPr>
              <a:t>СТАТУС ЭКСПЕРТА, </a:t>
            </a:r>
            <a:br>
              <a:rPr lang="ru-RU" sz="2300" b="1" dirty="0" smtClean="0">
                <a:solidFill>
                  <a:schemeClr val="tx2"/>
                </a:solidFill>
                <a:latin typeface="+mn-lt"/>
              </a:rPr>
            </a:br>
            <a:r>
              <a:rPr lang="ru-RU" sz="2300" b="1" dirty="0" smtClean="0">
                <a:solidFill>
                  <a:schemeClr val="tx2"/>
                </a:solidFill>
                <a:latin typeface="+mn-lt"/>
              </a:rPr>
              <a:t>ПРОВОДЯЩЕГО СПЕЦИАЛЬНУЮ ОЦЕНКУ УСЛОВИЙ ТРУДА</a:t>
            </a:r>
            <a:endParaRPr lang="ru-RU" sz="2300" b="1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32772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32774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83568" y="2420888"/>
            <a:ext cx="8064896" cy="86409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/>
              <a:t>Не входит в комиссию по проведению специальной оценки условий труда</a:t>
            </a:r>
            <a:endParaRPr lang="ru-RU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83568" y="1340768"/>
            <a:ext cx="8064896" cy="86409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/>
              <a:t>Самостоятельный субъект  в сфере специальной оценки условий труда – статус подтверждается сертификатом эксперта</a:t>
            </a:r>
            <a:endParaRPr lang="ru-RU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83568" y="3573016"/>
            <a:ext cx="8064896" cy="86409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/>
              <a:t>Эксперт принимает юридически значимые решения: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ru-RU" b="1" dirty="0" smtClean="0"/>
              <a:t> по проведению замеров вредных и опасных факторов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ru-RU" b="1" dirty="0" smtClean="0"/>
              <a:t> по использованию данных производственного контроля</a:t>
            </a:r>
            <a:endParaRPr lang="ru-RU" b="1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83568" y="4797152"/>
            <a:ext cx="8064896" cy="86409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/>
              <a:t>Несет персональную административную ответственность, вплоть до 3-х лет дисквалификации</a:t>
            </a:r>
            <a:endParaRPr lang="ru-RU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Номер слайда 4"/>
          <p:cNvSpPr>
            <a:spLocks noGrp="1"/>
          </p:cNvSpPr>
          <p:nvPr>
            <p:ph type="sldNum" sz="quarter" idx="12"/>
          </p:nvPr>
        </p:nvSpPr>
        <p:spPr bwMode="auto">
          <a:xfrm>
            <a:off x="8172450" y="6356350"/>
            <a:ext cx="51435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</a:pPr>
            <a:fld id="{E53B1E67-C4C5-431F-88A5-F0D4B609ECD3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None/>
              </a:pPr>
              <a:t>12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123" name="Заголовок 1"/>
          <p:cNvSpPr>
            <a:spLocks/>
          </p:cNvSpPr>
          <p:nvPr/>
        </p:nvSpPr>
        <p:spPr bwMode="auto">
          <a:xfrm>
            <a:off x="179388" y="44450"/>
            <a:ext cx="8856662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600" b="1">
              <a:solidFill>
                <a:schemeClr val="tx2"/>
              </a:solidFill>
              <a:latin typeface="Helios"/>
            </a:endParaRPr>
          </a:p>
        </p:txBody>
      </p:sp>
      <p:sp>
        <p:nvSpPr>
          <p:cNvPr id="5124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pic>
        <p:nvPicPr>
          <p:cNvPr id="5126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83568" y="692696"/>
            <a:ext cx="7920880" cy="52014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just"/>
            <a:r>
              <a:rPr lang="ru-RU" sz="2400" b="1" cap="all" dirty="0" smtClean="0">
                <a:ln w="0"/>
                <a:solidFill>
                  <a:srgbClr val="3B1165"/>
                </a:solidFill>
                <a:effectLst/>
                <a:latin typeface="+mn-lt"/>
              </a:rPr>
              <a:t>В целях обеспечения прав работников на безопасные условия труда законом предусмотрено:</a:t>
            </a:r>
          </a:p>
          <a:p>
            <a:pPr algn="just"/>
            <a:endParaRPr lang="ru-RU" sz="2400" b="1" cap="all" dirty="0" smtClean="0">
              <a:ln w="0"/>
              <a:solidFill>
                <a:srgbClr val="3B1165"/>
              </a:solidFill>
              <a:effectLst/>
              <a:latin typeface="+mn-lt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2400" b="1" cap="all" dirty="0" smtClean="0">
                <a:ln w="0"/>
                <a:solidFill>
                  <a:srgbClr val="3B1165"/>
                </a:solidFill>
                <a:effectLst/>
                <a:latin typeface="+mn-lt"/>
              </a:rPr>
              <a:t> ОБЯЗАТЕЛЬНОЕ участие ПРЕДСТАВИТЕЛЕЙ профсоюзов в специальной оценке условий труда</a:t>
            </a:r>
          </a:p>
          <a:p>
            <a:pPr algn="just">
              <a:buFont typeface="Wingdings" pitchFamily="2" charset="2"/>
              <a:buChar char="ü"/>
            </a:pPr>
            <a:endParaRPr lang="ru-RU" sz="2400" b="1" cap="all" dirty="0" smtClean="0">
              <a:ln w="0"/>
              <a:solidFill>
                <a:srgbClr val="3B1165"/>
              </a:solidFill>
              <a:effectLst/>
              <a:latin typeface="+mn-lt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2400" b="1" cap="all" dirty="0" smtClean="0">
                <a:ln w="0"/>
                <a:solidFill>
                  <a:srgbClr val="3B1165"/>
                </a:solidFill>
                <a:effectLst/>
                <a:latin typeface="+mn-lt"/>
              </a:rPr>
              <a:t> право работника И ПРОФСОЮЗОВ требовать проведение государственной экспертизы условий труда</a:t>
            </a:r>
          </a:p>
          <a:p>
            <a:pPr algn="just">
              <a:buFont typeface="Wingdings" pitchFamily="2" charset="2"/>
              <a:buChar char="ü"/>
            </a:pPr>
            <a:endParaRPr lang="ru-RU" sz="2400" b="1" cap="all" dirty="0" smtClean="0">
              <a:ln w="0"/>
              <a:solidFill>
                <a:srgbClr val="3B1165"/>
              </a:solidFill>
              <a:effectLst/>
              <a:latin typeface="+mn-lt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2400" b="1" cap="all" dirty="0" smtClean="0">
                <a:ln w="0"/>
                <a:solidFill>
                  <a:srgbClr val="3B1165"/>
                </a:solidFill>
                <a:effectLst/>
                <a:latin typeface="+mn-lt"/>
              </a:rPr>
              <a:t> независимость организаций (экспертов), проводящих специальную оценку условий труда</a:t>
            </a:r>
          </a:p>
          <a:p>
            <a:endParaRPr lang="ru-RU" sz="2000" b="1" cap="all" dirty="0">
              <a:ln w="0"/>
              <a:solidFill>
                <a:srgbClr val="3B1165"/>
              </a:solidFill>
              <a:effectLst/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fld id="{23C54C32-ECD7-4A2E-9673-D5E1F21E881E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</a:pPr>
              <a:t>13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0179" name="Заголовок 1"/>
          <p:cNvSpPr>
            <a:spLocks noGrp="1"/>
          </p:cNvSpPr>
          <p:nvPr>
            <p:ph type="title"/>
          </p:nvPr>
        </p:nvSpPr>
        <p:spPr>
          <a:xfrm>
            <a:off x="250825" y="188913"/>
            <a:ext cx="8424863" cy="706437"/>
          </a:xfrm>
        </p:spPr>
        <p:txBody>
          <a:bodyPr/>
          <a:lstStyle/>
          <a:p>
            <a:r>
              <a:rPr lang="ru-RU" sz="2000" b="1" smtClean="0">
                <a:solidFill>
                  <a:schemeClr val="tx2"/>
                </a:solidFill>
                <a:latin typeface="Helios"/>
              </a:rPr>
              <a:t>НЕЗАВИСИМОСТЬ ОРГАНИЗАЦИЙ И ЭКСПЕРТОВ</a:t>
            </a:r>
          </a:p>
        </p:txBody>
      </p:sp>
      <p:pic>
        <p:nvPicPr>
          <p:cNvPr id="50180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1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50182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Прямоугольник 46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sp>
        <p:nvSpPr>
          <p:cNvPr id="50184" name="TextBox 16"/>
          <p:cNvSpPr txBox="1">
            <a:spLocks noChangeArrowheads="1"/>
          </p:cNvSpPr>
          <p:nvPr/>
        </p:nvSpPr>
        <p:spPr bwMode="auto">
          <a:xfrm>
            <a:off x="1116013" y="2852738"/>
            <a:ext cx="26511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chemeClr val="bg1"/>
                </a:solidFill>
              </a:rPr>
              <a:t>Обязательная</a:t>
            </a:r>
          </a:p>
          <a:p>
            <a:r>
              <a:rPr lang="ru-RU" sz="2800">
                <a:solidFill>
                  <a:schemeClr val="bg1"/>
                </a:solidFill>
              </a:rPr>
              <a:t>страховка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1188" y="2852738"/>
            <a:ext cx="3013075" cy="1200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dirty="0">
                <a:solidFill>
                  <a:schemeClr val="bg1"/>
                </a:solidFill>
                <a:latin typeface="+mn-lt"/>
              </a:rPr>
              <a:t>Обязательная </a:t>
            </a:r>
          </a:p>
          <a:p>
            <a:pPr>
              <a:defRPr/>
            </a:pPr>
            <a:r>
              <a:rPr lang="ru-RU" sz="3600" dirty="0">
                <a:solidFill>
                  <a:schemeClr val="bg1"/>
                </a:solidFill>
                <a:latin typeface="+mn-lt"/>
              </a:rPr>
              <a:t>страховка</a:t>
            </a:r>
          </a:p>
        </p:txBody>
      </p:sp>
      <p:graphicFrame>
        <p:nvGraphicFramePr>
          <p:cNvPr id="12" name="Схема 11"/>
          <p:cNvGraphicFramePr/>
          <p:nvPr/>
        </p:nvGraphicFramePr>
        <p:xfrm>
          <a:off x="467544" y="764704"/>
          <a:ext cx="8352928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8316913" y="6381750"/>
            <a:ext cx="657225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fld id="{3036D124-1E9A-4EB7-910D-BC221DE85FB5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</a:pPr>
              <a:t>14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50825" y="0"/>
            <a:ext cx="8424863" cy="706438"/>
          </a:xfrm>
        </p:spPr>
        <p:txBody>
          <a:bodyPr/>
          <a:lstStyle/>
          <a:p>
            <a:pPr>
              <a:defRPr/>
            </a:pPr>
            <a:r>
              <a:rPr lang="ru-RU" sz="3000" b="1" dirty="0" smtClean="0">
                <a:solidFill>
                  <a:schemeClr val="tx2"/>
                </a:solidFill>
                <a:latin typeface="+mn-lt"/>
              </a:rPr>
              <a:t>ОТВЕТСТВЕННОСТЬ ОРГАНИЗАЦИЙ И ЭКСПЕРТОВ</a:t>
            </a:r>
            <a:endParaRPr lang="ru-RU" sz="3000" b="1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71684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5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71686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Прямоугольник 46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sp>
        <p:nvSpPr>
          <p:cNvPr id="71688" name="TextBox 16"/>
          <p:cNvSpPr txBox="1">
            <a:spLocks noChangeArrowheads="1"/>
          </p:cNvSpPr>
          <p:nvPr/>
        </p:nvSpPr>
        <p:spPr bwMode="auto">
          <a:xfrm>
            <a:off x="1116013" y="2852738"/>
            <a:ext cx="26511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chemeClr val="bg1"/>
                </a:solidFill>
              </a:rPr>
              <a:t>Обязательная</a:t>
            </a:r>
          </a:p>
          <a:p>
            <a:r>
              <a:rPr lang="ru-RU" sz="2800">
                <a:solidFill>
                  <a:schemeClr val="bg1"/>
                </a:solidFill>
              </a:rPr>
              <a:t>страховка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1188" y="2852738"/>
            <a:ext cx="3013075" cy="1200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dirty="0">
                <a:solidFill>
                  <a:schemeClr val="bg1"/>
                </a:solidFill>
                <a:latin typeface="+mn-lt"/>
              </a:rPr>
              <a:t>Обязательная </a:t>
            </a:r>
          </a:p>
          <a:p>
            <a:pPr>
              <a:defRPr/>
            </a:pPr>
            <a:r>
              <a:rPr lang="ru-RU" sz="3600" dirty="0">
                <a:solidFill>
                  <a:schemeClr val="bg1"/>
                </a:solidFill>
                <a:latin typeface="+mn-lt"/>
              </a:rPr>
              <a:t>страховка</a:t>
            </a:r>
          </a:p>
        </p:txBody>
      </p:sp>
      <p:graphicFrame>
        <p:nvGraphicFramePr>
          <p:cNvPr id="11" name="Схема 10"/>
          <p:cNvGraphicFramePr/>
          <p:nvPr/>
        </p:nvGraphicFramePr>
        <p:xfrm>
          <a:off x="0" y="620688"/>
          <a:ext cx="8856984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843808" y="6093296"/>
            <a:ext cx="56886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i="1" dirty="0">
                <a:solidFill>
                  <a:srgbClr val="C00000"/>
                </a:solidFill>
                <a:latin typeface="+mn-lt"/>
              </a:rPr>
              <a:t>Изменения в КОАП вступают в силу </a:t>
            </a:r>
          </a:p>
          <a:p>
            <a:pPr algn="ctr">
              <a:defRPr/>
            </a:pPr>
            <a:r>
              <a:rPr lang="ru-RU" i="1" dirty="0">
                <a:solidFill>
                  <a:srgbClr val="C00000"/>
                </a:solidFill>
                <a:latin typeface="+mn-lt"/>
              </a:rPr>
              <a:t>с 1 января 2015 года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fld id="{48997731-FCDA-4372-9EE2-495529E44F34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</a:pPr>
              <a:t>15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50825" y="274638"/>
            <a:ext cx="8642350" cy="706437"/>
          </a:xfrm>
        </p:spPr>
        <p:txBody>
          <a:bodyPr/>
          <a:lstStyle/>
          <a:p>
            <a:pPr>
              <a:defRPr/>
            </a:pPr>
            <a:r>
              <a:rPr lang="ru-RU" sz="2300" b="1" dirty="0" smtClean="0">
                <a:solidFill>
                  <a:schemeClr val="tx2"/>
                </a:solidFill>
                <a:latin typeface="+mn-lt"/>
              </a:rPr>
              <a:t>МЕТОДИКА ПРОВЕДЕНИЯ СПЕЦИАЛЬНОЙ ОЦЕНКИ УСЛОВИЙ ТРУДА</a:t>
            </a:r>
            <a:endParaRPr lang="ru-RU" sz="2300" b="1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32772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32774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67544" y="3140968"/>
            <a:ext cx="4536504" cy="147732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ИСКЛЮЧЕНЫ ИЗ ОЦЕНКИ: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dirty="0" err="1" smtClean="0"/>
              <a:t>Психоэмоциональные</a:t>
            </a:r>
            <a:r>
              <a:rPr lang="ru-RU" dirty="0" smtClean="0"/>
              <a:t> нагрузки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Естественная освещенность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95936" y="4725144"/>
            <a:ext cx="4752528" cy="147732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УРОВЕНЬ ШУМА:</a:t>
            </a:r>
          </a:p>
          <a:p>
            <a:r>
              <a:rPr lang="ru-RU" dirty="0" smtClean="0"/>
              <a:t>Взят за основу единый установленный уровень шума</a:t>
            </a: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11560" y="1268760"/>
            <a:ext cx="8352928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just"/>
            <a:r>
              <a:rPr lang="ru-RU" b="1" dirty="0" smtClean="0">
                <a:solidFill>
                  <a:srgbClr val="23538D"/>
                </a:solidFill>
              </a:rPr>
              <a:t>Методика проведения специальной оценки условий труда</a:t>
            </a:r>
            <a:r>
              <a:rPr lang="ru-RU" dirty="0" smtClean="0">
                <a:solidFill>
                  <a:srgbClr val="23538D"/>
                </a:solidFill>
              </a:rPr>
              <a:t>, </a:t>
            </a:r>
            <a:r>
              <a:rPr lang="ru-RU" b="1" dirty="0" smtClean="0">
                <a:solidFill>
                  <a:srgbClr val="23538D"/>
                </a:solidFill>
              </a:rPr>
              <a:t>Классификатор вредных и (или) опасных производственных факторов</a:t>
            </a:r>
            <a:r>
              <a:rPr lang="ru-RU" dirty="0" smtClean="0">
                <a:solidFill>
                  <a:srgbClr val="23538D"/>
                </a:solidFill>
              </a:rPr>
              <a:t>, форма отчета о проведении специальной оценки условий труда и инструкция по ее заполнению, утверждены </a:t>
            </a:r>
            <a:r>
              <a:rPr lang="ru-RU" b="1" dirty="0" smtClean="0">
                <a:solidFill>
                  <a:srgbClr val="23538D"/>
                </a:solidFill>
              </a:rPr>
              <a:t>приказом Минтруда России от 24 января 2014 г. № 33н</a:t>
            </a:r>
            <a:endParaRPr lang="ru-RU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A8A1BFA-5A2E-44DD-A0D0-EAB9A8437AD7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1507" name="Заголовок 1"/>
          <p:cNvSpPr>
            <a:spLocks noGrp="1"/>
          </p:cNvSpPr>
          <p:nvPr>
            <p:ph type="title"/>
          </p:nvPr>
        </p:nvSpPr>
        <p:spPr>
          <a:xfrm>
            <a:off x="395288" y="115888"/>
            <a:ext cx="8229600" cy="863600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tx2"/>
                </a:solidFill>
                <a:latin typeface="Helios"/>
              </a:rPr>
              <a:t>ИСПОЛЬЗОВАНИЕ РЕЗУЛЬТАТОВ СПЕЦИАЛЬНОЙ ОЦЕНКИ УСЛОВИЙ ТРУДА</a:t>
            </a:r>
          </a:p>
        </p:txBody>
      </p:sp>
      <p:pic>
        <p:nvPicPr>
          <p:cNvPr id="21508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21510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grpSp>
        <p:nvGrpSpPr>
          <p:cNvPr id="2" name="Группа 9"/>
          <p:cNvGrpSpPr/>
          <p:nvPr/>
        </p:nvGrpSpPr>
        <p:grpSpPr>
          <a:xfrm>
            <a:off x="323528" y="908720"/>
            <a:ext cx="8496944" cy="1080120"/>
            <a:chOff x="0" y="0"/>
            <a:chExt cx="8496944" cy="864096"/>
          </a:xfrm>
          <a:scene3d>
            <a:camera prst="orthographicFront"/>
            <a:lightRig rig="flat" dir="t"/>
          </a:scene3d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0" y="0"/>
              <a:ext cx="8496944" cy="864096"/>
            </a:xfrm>
            <a:prstGeom prst="roundRect">
              <a:avLst/>
            </a:prstGeom>
            <a:solidFill>
              <a:schemeClr val="accent1"/>
            </a:solidFill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rgbClr r="0" g="0" b="0"/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4" name="Скругленный прямоугольник 4"/>
            <p:cNvSpPr/>
            <p:nvPr/>
          </p:nvSpPr>
          <p:spPr>
            <a:xfrm>
              <a:off x="59399" y="59399"/>
              <a:ext cx="8077505" cy="80469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72390" tIns="72390" rIns="72390" bIns="72390" spcCol="1270" anchor="ctr"/>
            <a:lstStyle/>
            <a:p>
              <a:pPr defTabSz="8445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900" dirty="0">
                  <a:solidFill>
                    <a:schemeClr val="bg1"/>
                  </a:solidFill>
                </a:rPr>
                <a:t>Установление размеров дополнительных страховых взносов в Пенсионный фонд Российской Федерации</a:t>
              </a:r>
            </a:p>
            <a:p>
              <a:pPr defTabSz="8445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900" b="1" dirty="0">
                  <a:solidFill>
                    <a:schemeClr val="bg1"/>
                  </a:solidFill>
                </a:rPr>
                <a:t> </a:t>
              </a:r>
              <a:r>
                <a:rPr lang="ru-RU" sz="1900" b="1" i="1" dirty="0">
                  <a:solidFill>
                    <a:schemeClr val="bg1"/>
                  </a:solidFill>
                </a:rPr>
                <a:t>Чем безопасней труд, тем ниже страховой взнос</a:t>
              </a:r>
            </a:p>
          </p:txBody>
        </p:sp>
      </p:grp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1476375" y="2276475"/>
          <a:ext cx="7489528" cy="3889021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2496509"/>
                <a:gridCol w="941306"/>
                <a:gridCol w="4051713"/>
              </a:tblGrid>
              <a:tr h="88380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КЛАСС УСЛОВИЙ ТРУДА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ДОПОЛНИТЕЛЬНЫЙ ТАРИФ СТРАХОВОГО ВЗНОСА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2931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2"/>
                          </a:solidFill>
                        </a:rPr>
                        <a:t>опасный</a:t>
                      </a:r>
                      <a:endParaRPr lang="ru-RU" sz="1600" dirty="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2"/>
                          </a:solidFill>
                        </a:rPr>
                        <a:t>4</a:t>
                      </a:r>
                      <a:endParaRPr lang="ru-RU" sz="160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2"/>
                          </a:solidFill>
                        </a:rPr>
                        <a:t>8,0%</a:t>
                      </a:r>
                      <a:endParaRPr lang="ru-RU" sz="1600" dirty="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29316">
                <a:tc row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2"/>
                          </a:solidFill>
                        </a:rPr>
                        <a:t>вредный</a:t>
                      </a:r>
                      <a:endParaRPr lang="ru-RU" sz="1600" dirty="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2"/>
                          </a:solidFill>
                        </a:rPr>
                        <a:t>3.4</a:t>
                      </a:r>
                      <a:endParaRPr lang="ru-RU" sz="1600" dirty="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2"/>
                          </a:solidFill>
                        </a:rPr>
                        <a:t>7,0%</a:t>
                      </a:r>
                      <a:endParaRPr lang="ru-RU" sz="1600" dirty="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293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2"/>
                          </a:solidFill>
                        </a:rPr>
                        <a:t>3.3</a:t>
                      </a:r>
                      <a:endParaRPr lang="ru-RU" sz="1600" dirty="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2"/>
                          </a:solidFill>
                        </a:rPr>
                        <a:t>6,0%</a:t>
                      </a:r>
                      <a:endParaRPr lang="ru-RU" sz="1600" dirty="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293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2"/>
                          </a:solidFill>
                        </a:rPr>
                        <a:t>3.2</a:t>
                      </a:r>
                      <a:endParaRPr lang="ru-RU" sz="160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2"/>
                          </a:solidFill>
                        </a:rPr>
                        <a:t>4,0%</a:t>
                      </a:r>
                      <a:endParaRPr lang="ru-RU" sz="1600" dirty="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293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2"/>
                          </a:solidFill>
                        </a:rPr>
                        <a:t>3.1</a:t>
                      </a:r>
                      <a:endParaRPr lang="ru-RU" sz="160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2"/>
                          </a:solidFill>
                        </a:rPr>
                        <a:t>2,0%</a:t>
                      </a:r>
                      <a:endParaRPr lang="ru-RU" sz="1600" dirty="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2931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2"/>
                          </a:solidFill>
                        </a:rPr>
                        <a:t>допустимый</a:t>
                      </a:r>
                      <a:endParaRPr lang="ru-RU" sz="160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2"/>
                          </a:solidFill>
                        </a:rPr>
                        <a:t>2</a:t>
                      </a:r>
                      <a:endParaRPr lang="ru-RU" sz="160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2"/>
                          </a:solidFill>
                        </a:rPr>
                        <a:t>0,0%</a:t>
                      </a:r>
                      <a:endParaRPr lang="ru-RU" sz="1600" dirty="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2931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2"/>
                          </a:solidFill>
                        </a:rPr>
                        <a:t>оптимальный</a:t>
                      </a:r>
                      <a:endParaRPr lang="ru-RU" sz="1600" dirty="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ru-RU" sz="1600" dirty="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2"/>
                          </a:solidFill>
                        </a:rPr>
                        <a:t>0,0%</a:t>
                      </a:r>
                      <a:endParaRPr lang="ru-RU" sz="1600" dirty="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  <p:cxnSp>
        <p:nvCxnSpPr>
          <p:cNvPr id="16" name="Прямая соединительная линия 15"/>
          <p:cNvCxnSpPr/>
          <p:nvPr/>
        </p:nvCxnSpPr>
        <p:spPr>
          <a:xfrm>
            <a:off x="250825" y="2133600"/>
            <a:ext cx="8712200" cy="0"/>
          </a:xfrm>
          <a:prstGeom prst="line">
            <a:avLst/>
          </a:prstGeom>
          <a:ln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827088" y="1989138"/>
            <a:ext cx="0" cy="4464050"/>
          </a:xfrm>
          <a:prstGeom prst="line">
            <a:avLst/>
          </a:prstGeom>
          <a:ln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fld id="{48997731-FCDA-4372-9EE2-495529E44F34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</a:pPr>
              <a:t>17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32772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32774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83568" y="1700808"/>
            <a:ext cx="79208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Право на досрочную пенсию </a:t>
            </a:r>
            <a:r>
              <a:rPr lang="ru-RU" sz="2400" dirty="0" smtClean="0">
                <a:latin typeface="+mn-lt"/>
              </a:rPr>
              <a:t>сохраняется за работниками из числа, указанных в Списках № 1 и № 2 производств, работ, профессий, должностей и показателей, дающих право на льготное пенсионное обеспечение, утвержденных постановлением Кабинета министров СССР от 26 января 1991 года № 10, при подтверждении по результатам специальной оценки условий труда наличия на их рабочих местах вредных (опасных) условий труда</a:t>
            </a:r>
            <a:endParaRPr lang="ru-RU" sz="2400" dirty="0">
              <a:latin typeface="+mn-lt"/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863600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tx2"/>
                </a:solidFill>
                <a:latin typeface="Helios"/>
              </a:rPr>
              <a:t>ИСПОЛЬЗОВАНИЕ РЕЗУЛЬТАТОВ СПЕЦИАЛЬНОЙ ОЦЕНКИ УСЛОВИЙ ТРУДА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67544" y="1412776"/>
            <a:ext cx="0" cy="4248472"/>
          </a:xfrm>
          <a:prstGeom prst="line">
            <a:avLst/>
          </a:prstGeom>
          <a:ln w="38100" cmpd="thickThin">
            <a:solidFill>
              <a:srgbClr val="FF0000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67544" y="1412776"/>
            <a:ext cx="8352928" cy="0"/>
          </a:xfrm>
          <a:prstGeom prst="line">
            <a:avLst/>
          </a:prstGeom>
          <a:ln w="38100" cmpd="thickThin">
            <a:solidFill>
              <a:srgbClr val="FF0000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ловина рамки 9"/>
          <p:cNvSpPr/>
          <p:nvPr/>
        </p:nvSpPr>
        <p:spPr>
          <a:xfrm>
            <a:off x="539552" y="1196752"/>
            <a:ext cx="8136904" cy="4464496"/>
          </a:xfrm>
          <a:prstGeom prst="halfFrame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1400" b="1">
              <a:solidFill>
                <a:schemeClr val="tx1"/>
              </a:solidFill>
            </a:endParaRPr>
          </a:p>
        </p:txBody>
      </p:sp>
      <p:sp>
        <p:nvSpPr>
          <p:cNvPr id="32770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fld id="{48997731-FCDA-4372-9EE2-495529E44F34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</a:pPr>
              <a:t>18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32772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32774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043608" y="1484784"/>
            <a:ext cx="7704856" cy="424731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dirty="0" smtClean="0">
                <a:solidFill>
                  <a:srgbClr val="3B1165"/>
                </a:solidFill>
                <a:latin typeface="+mn-lt"/>
              </a:rPr>
              <a:t>С целью сохранения преемственности процедур по оценке условий труда и исключения дополнительных финансовых расходов работодателей Федеральным законом от 28 декабря 2013 года </a:t>
            </a:r>
            <a:br>
              <a:rPr lang="ru-RU" sz="2000" dirty="0" smtClean="0">
                <a:solidFill>
                  <a:srgbClr val="3B1165"/>
                </a:solidFill>
                <a:latin typeface="+mn-lt"/>
              </a:rPr>
            </a:br>
            <a:r>
              <a:rPr lang="ru-RU" sz="2000" dirty="0" smtClean="0">
                <a:solidFill>
                  <a:srgbClr val="3B1165"/>
                </a:solidFill>
                <a:latin typeface="+mn-lt"/>
              </a:rPr>
              <a:t>№ 426-ФЗ «О специальной оценке условий труда» </a:t>
            </a:r>
            <a:r>
              <a:rPr lang="ru-RU" sz="2000" b="1" dirty="0" smtClean="0">
                <a:solidFill>
                  <a:srgbClr val="3B1165"/>
                </a:solidFill>
                <a:latin typeface="+mn-lt"/>
              </a:rPr>
              <a:t>устанавливается переходный период на срок до 31 декабря 2018 года</a:t>
            </a:r>
            <a:r>
              <a:rPr lang="ru-RU" sz="2000" dirty="0" smtClean="0">
                <a:solidFill>
                  <a:srgbClr val="3B1165"/>
                </a:solidFill>
                <a:latin typeface="+mn-lt"/>
              </a:rPr>
              <a:t>, в течение которого будут признаваться действующими и подлежащими реализации имевшиеся до момента вступления его в силу права участников оценки условий труда и результаты оценки условий труда</a:t>
            </a:r>
            <a:endParaRPr lang="ru-RU" sz="2000" dirty="0">
              <a:solidFill>
                <a:srgbClr val="3B1165"/>
              </a:solidFill>
              <a:latin typeface="+mn-lt"/>
            </a:endParaRPr>
          </a:p>
        </p:txBody>
      </p:sp>
      <p:sp>
        <p:nvSpPr>
          <p:cNvPr id="13" name="Заголовок 7"/>
          <p:cNvSpPr txBox="1">
            <a:spLocks noGrp="1"/>
          </p:cNvSpPr>
          <p:nvPr>
            <p:ph type="title"/>
          </p:nvPr>
        </p:nvSpPr>
        <p:spPr>
          <a:xfrm>
            <a:off x="457200" y="427628"/>
            <a:ext cx="82296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chemeClr val="tx2"/>
                </a:solidFill>
              </a:rPr>
              <a:t>ПЕРЕХОДНЫЕ ПОЛОЖЕНИЯ</a:t>
            </a:r>
            <a:endParaRPr lang="ru-RU" sz="1900" b="1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Номер слайда 4"/>
          <p:cNvSpPr>
            <a:spLocks noGrp="1"/>
          </p:cNvSpPr>
          <p:nvPr>
            <p:ph type="sldNum" sz="quarter" idx="12"/>
          </p:nvPr>
        </p:nvSpPr>
        <p:spPr bwMode="auto">
          <a:xfrm>
            <a:off x="8172450" y="6356350"/>
            <a:ext cx="51435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</a:pPr>
            <a:fld id="{E53B1E67-C4C5-431F-88A5-F0D4B609ECD3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None/>
              </a:pPr>
              <a:t>19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123" name="Заголовок 1"/>
          <p:cNvSpPr>
            <a:spLocks/>
          </p:cNvSpPr>
          <p:nvPr/>
        </p:nvSpPr>
        <p:spPr bwMode="auto">
          <a:xfrm>
            <a:off x="179388" y="44450"/>
            <a:ext cx="8856662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600" b="1">
              <a:solidFill>
                <a:schemeClr val="tx2"/>
              </a:solidFill>
              <a:latin typeface="Helios"/>
            </a:endParaRPr>
          </a:p>
        </p:txBody>
      </p:sp>
      <p:sp>
        <p:nvSpPr>
          <p:cNvPr id="5124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pic>
        <p:nvPicPr>
          <p:cNvPr id="5126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Скругленный прямоугольник 17"/>
          <p:cNvSpPr/>
          <p:nvPr/>
        </p:nvSpPr>
        <p:spPr>
          <a:xfrm>
            <a:off x="251520" y="1268760"/>
            <a:ext cx="8641779" cy="4464496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2"/>
                </a:solidFill>
              </a:rPr>
              <a:t>ВНЕСЕНИЕ ПОПРАВОК В ТРУДОВОЙ КОДЕКС РОССИЙСКОЙ ФЕДЕРАЦИИ</a:t>
            </a:r>
            <a:endParaRPr lang="ru-RU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Принят федеральный закон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 от 28 декабря 2013 г. № 421-ФЗ «О внесении изменений  в отдельные законодательные акты Российской Федерации в связи с принятием Федерального закона  «О специальной оценке условий труда» </a:t>
            </a:r>
          </a:p>
        </p:txBody>
      </p:sp>
      <p:sp>
        <p:nvSpPr>
          <p:cNvPr id="9" name="Заголовок 1"/>
          <p:cNvSpPr>
            <a:spLocks/>
          </p:cNvSpPr>
          <p:nvPr/>
        </p:nvSpPr>
        <p:spPr bwMode="auto">
          <a:xfrm>
            <a:off x="107504" y="260648"/>
            <a:ext cx="8856662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Helios"/>
              </a:rPr>
              <a:t>ВТОРОЙ ШАГ  </a:t>
            </a:r>
            <a:endParaRPr lang="ru-RU" sz="2000" b="1" dirty="0">
              <a:solidFill>
                <a:schemeClr val="tx2"/>
              </a:solidFill>
              <a:latin typeface="Helio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Стрелка вправо 40"/>
          <p:cNvSpPr/>
          <p:nvPr/>
        </p:nvSpPr>
        <p:spPr>
          <a:xfrm>
            <a:off x="1547813" y="549275"/>
            <a:ext cx="3311525" cy="1223963"/>
          </a:xfrm>
          <a:prstGeom prst="rightArrow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sp>
        <p:nvSpPr>
          <p:cNvPr id="3075" name="Номер слайда 4"/>
          <p:cNvSpPr>
            <a:spLocks noGrp="1"/>
          </p:cNvSpPr>
          <p:nvPr>
            <p:ph type="sldNum" sz="quarter" idx="12"/>
          </p:nvPr>
        </p:nvSpPr>
        <p:spPr bwMode="auto">
          <a:xfrm>
            <a:off x="8172450" y="6381750"/>
            <a:ext cx="51435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</a:pPr>
            <a:fld id="{E811C793-D39E-4070-B3CF-3F27463AA22E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None/>
              </a:pPr>
              <a:t>2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076" name="Заголовок 1"/>
          <p:cNvSpPr>
            <a:spLocks/>
          </p:cNvSpPr>
          <p:nvPr/>
        </p:nvSpPr>
        <p:spPr bwMode="auto">
          <a:xfrm>
            <a:off x="179388" y="115888"/>
            <a:ext cx="8856662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600" b="1" dirty="0">
                <a:solidFill>
                  <a:schemeClr val="tx2"/>
                </a:solidFill>
                <a:latin typeface="Helios"/>
              </a:rPr>
              <a:t>ПРЕДПОСЫЛКИ РЕФОРМИРОВАНИЯ СИСТЕМЫ ОЦЕНКИ УСЛОВИЙ ТРУДА </a:t>
            </a:r>
          </a:p>
        </p:txBody>
      </p:sp>
      <p:sp>
        <p:nvSpPr>
          <p:cNvPr id="3077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pic>
        <p:nvPicPr>
          <p:cNvPr id="3079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4" descr="http://www.dzr.by/wp-content/uploads/2011/08/dubrovno_ohrana-trud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688" y="4869160"/>
            <a:ext cx="1872208" cy="812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4" descr="http://www.dzr.by/wp-content/uploads/2011/08/dubrovno_ohrana-trud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19672" y="2492896"/>
            <a:ext cx="255587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Picture 4" descr="http://www.dzr.by/wp-content/uploads/2011/08/dubrovno_ohrana-trud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63688" y="3717032"/>
            <a:ext cx="2230438" cy="115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Нашивка 28"/>
          <p:cNvSpPr/>
          <p:nvPr/>
        </p:nvSpPr>
        <p:spPr>
          <a:xfrm rot="16200000">
            <a:off x="1223962" y="368301"/>
            <a:ext cx="360363" cy="576262"/>
          </a:xfrm>
          <a:prstGeom prst="chevr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3085" name="Прямоугольник 29"/>
          <p:cNvSpPr>
            <a:spLocks noChangeArrowheads="1"/>
          </p:cNvSpPr>
          <p:nvPr/>
        </p:nvSpPr>
        <p:spPr bwMode="auto">
          <a:xfrm>
            <a:off x="827584" y="2564904"/>
            <a:ext cx="115093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>
                <a:solidFill>
                  <a:schemeClr val="tx2"/>
                </a:solidFill>
                <a:latin typeface="Helios"/>
              </a:rPr>
              <a:t>2012 г.</a:t>
            </a:r>
          </a:p>
        </p:txBody>
      </p:sp>
      <p:sp>
        <p:nvSpPr>
          <p:cNvPr id="3086" name="Прямоугольник 31"/>
          <p:cNvSpPr>
            <a:spLocks noChangeArrowheads="1"/>
          </p:cNvSpPr>
          <p:nvPr/>
        </p:nvSpPr>
        <p:spPr bwMode="auto">
          <a:xfrm>
            <a:off x="755576" y="3717032"/>
            <a:ext cx="12239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>
                <a:solidFill>
                  <a:schemeClr val="tx2"/>
                </a:solidFill>
                <a:latin typeface="Helios"/>
              </a:rPr>
              <a:t>2011 г.</a:t>
            </a:r>
          </a:p>
        </p:txBody>
      </p:sp>
      <p:sp>
        <p:nvSpPr>
          <p:cNvPr id="3087" name="Прямоугольник 35"/>
          <p:cNvSpPr>
            <a:spLocks noChangeArrowheads="1"/>
          </p:cNvSpPr>
          <p:nvPr/>
        </p:nvSpPr>
        <p:spPr bwMode="auto">
          <a:xfrm>
            <a:off x="899592" y="4725144"/>
            <a:ext cx="100806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>
                <a:solidFill>
                  <a:schemeClr val="tx2"/>
                </a:solidFill>
                <a:latin typeface="Helios"/>
              </a:rPr>
              <a:t>2010 г.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467544" y="5085184"/>
            <a:ext cx="14401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Helios"/>
              </a:rPr>
              <a:t>29 %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683568" y="4221088"/>
            <a:ext cx="1152376" cy="461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Helios"/>
              </a:rPr>
              <a:t>30,5 %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395536" y="2996952"/>
            <a:ext cx="1565275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Helios"/>
              </a:rPr>
              <a:t>31,8 %</a:t>
            </a:r>
          </a:p>
        </p:txBody>
      </p:sp>
      <p:sp>
        <p:nvSpPr>
          <p:cNvPr id="3091" name="Заголовок 1"/>
          <p:cNvSpPr>
            <a:spLocks/>
          </p:cNvSpPr>
          <p:nvPr/>
        </p:nvSpPr>
        <p:spPr bwMode="auto">
          <a:xfrm rot="-5400000">
            <a:off x="-2304256" y="3248819"/>
            <a:ext cx="547211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200" b="1" dirty="0">
                <a:solidFill>
                  <a:schemeClr val="tx2"/>
                </a:solidFill>
                <a:latin typeface="Helios"/>
              </a:rPr>
              <a:t>ЧИСЛЕННОСТЬ РАБОТНИКОВ, ЗАНЯТЫХ ВО ВРЕДНЫХ (ОПАСНЫХ) УСЛОВИЯХ ТРУДА В БАЗОВЫХ ОТРАСЛЯХ ЭКОНОМИКИ</a:t>
            </a:r>
          </a:p>
        </p:txBody>
      </p:sp>
      <p:sp>
        <p:nvSpPr>
          <p:cNvPr id="42" name="Rectangle 20"/>
          <p:cNvSpPr>
            <a:spLocks noChangeArrowheads="1"/>
          </p:cNvSpPr>
          <p:nvPr/>
        </p:nvSpPr>
        <p:spPr bwMode="auto">
          <a:xfrm>
            <a:off x="4859338" y="1710632"/>
            <a:ext cx="36020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ru-RU" sz="1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62" name="Заголовок 1"/>
          <p:cNvSpPr>
            <a:spLocks/>
          </p:cNvSpPr>
          <p:nvPr/>
        </p:nvSpPr>
        <p:spPr bwMode="auto">
          <a:xfrm>
            <a:off x="3851920" y="4149080"/>
            <a:ext cx="5040312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r>
              <a:rPr lang="ru-RU" sz="2400" dirty="0">
                <a:solidFill>
                  <a:schemeClr val="tx2"/>
                </a:solidFill>
                <a:latin typeface="Helios"/>
              </a:rPr>
              <a:t>В ЭКОНОМИКЕ РОССИИ –</a:t>
            </a:r>
          </a:p>
          <a:p>
            <a:pPr algn="r">
              <a:defRPr/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Helios"/>
              </a:rPr>
              <a:t>48,7</a:t>
            </a:r>
            <a:r>
              <a:rPr lang="ru-RU" sz="3200" b="1" dirty="0">
                <a:solidFill>
                  <a:schemeClr val="tx2"/>
                </a:solidFill>
                <a:latin typeface="Helios"/>
              </a:rPr>
              <a:t> МЛН. </a:t>
            </a:r>
            <a:r>
              <a:rPr lang="ru-RU" sz="2400" dirty="0">
                <a:solidFill>
                  <a:schemeClr val="tx2"/>
                </a:solidFill>
                <a:latin typeface="Helios"/>
              </a:rPr>
              <a:t>РАБОЧИХ МЕСТ, </a:t>
            </a:r>
            <a:endParaRPr lang="ru-RU" sz="3200" dirty="0">
              <a:solidFill>
                <a:schemeClr val="tx2"/>
              </a:solidFill>
              <a:latin typeface="Helios"/>
            </a:endParaRPr>
          </a:p>
          <a:p>
            <a:pPr algn="r">
              <a:defRPr/>
            </a:pPr>
            <a:r>
              <a:rPr lang="ru-RU" sz="2400" dirty="0">
                <a:solidFill>
                  <a:schemeClr val="tx2"/>
                </a:solidFill>
                <a:latin typeface="Helios"/>
              </a:rPr>
              <a:t>НА КОТОРЫХ ЗАНЯТО </a:t>
            </a:r>
          </a:p>
          <a:p>
            <a:pPr algn="r">
              <a:defRPr/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Helios"/>
              </a:rPr>
              <a:t>71,7</a:t>
            </a:r>
            <a:r>
              <a:rPr lang="ru-RU" sz="3200" b="1" dirty="0">
                <a:solidFill>
                  <a:schemeClr val="tx2"/>
                </a:solidFill>
                <a:latin typeface="Helios"/>
              </a:rPr>
              <a:t> МЛН. </a:t>
            </a:r>
            <a:r>
              <a:rPr lang="ru-RU" sz="2400" dirty="0">
                <a:solidFill>
                  <a:schemeClr val="tx2"/>
                </a:solidFill>
                <a:latin typeface="Helios"/>
              </a:rPr>
              <a:t>РАБОТНИКОВ</a:t>
            </a:r>
            <a:endParaRPr lang="ru-RU" sz="2800" dirty="0">
              <a:solidFill>
                <a:schemeClr val="tx2"/>
              </a:solidFill>
              <a:latin typeface="Helios"/>
            </a:endParaRPr>
          </a:p>
        </p:txBody>
      </p:sp>
      <p:sp>
        <p:nvSpPr>
          <p:cNvPr id="3094" name="Прямоугольник 35"/>
          <p:cNvSpPr>
            <a:spLocks noChangeArrowheads="1"/>
          </p:cNvSpPr>
          <p:nvPr/>
        </p:nvSpPr>
        <p:spPr bwMode="auto">
          <a:xfrm>
            <a:off x="755576" y="5517232"/>
            <a:ext cx="13509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>
                <a:solidFill>
                  <a:schemeClr val="tx2"/>
                </a:solidFill>
                <a:latin typeface="Helios"/>
              </a:rPr>
              <a:t>2009 г.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467544" y="5805264"/>
            <a:ext cx="1566862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Helios"/>
              </a:rPr>
              <a:t>27,5 %</a:t>
            </a:r>
          </a:p>
        </p:txBody>
      </p:sp>
      <p:pic>
        <p:nvPicPr>
          <p:cNvPr id="3098" name="Picture 4" descr="http://www.dzr.by/wp-content/uploads/2011/08/dubrovno_ohrana-trud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7705" y="5620619"/>
            <a:ext cx="1512168" cy="657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4" descr="http://www.dzr.by/wp-content/uploads/2011/08/dubrovno_ohrana-trud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91680" y="1105305"/>
            <a:ext cx="2736304" cy="1386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Прямоугольник 29"/>
          <p:cNvSpPr>
            <a:spLocks noChangeArrowheads="1"/>
          </p:cNvSpPr>
          <p:nvPr/>
        </p:nvSpPr>
        <p:spPr bwMode="auto">
          <a:xfrm>
            <a:off x="755576" y="1340768"/>
            <a:ext cx="115093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/>
                </a:solidFill>
                <a:latin typeface="Helios"/>
              </a:rPr>
              <a:t>2013 </a:t>
            </a:r>
            <a:r>
              <a:rPr lang="ru-RU" sz="1600" b="1" dirty="0">
                <a:solidFill>
                  <a:schemeClr val="tx2"/>
                </a:solidFill>
                <a:latin typeface="Helios"/>
              </a:rPr>
              <a:t>г.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467544" y="1772816"/>
            <a:ext cx="1565275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Helios"/>
              </a:rPr>
              <a:t>32,2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Helios"/>
              </a:rPr>
              <a:t>%</a:t>
            </a:r>
          </a:p>
        </p:txBody>
      </p:sp>
      <p:sp>
        <p:nvSpPr>
          <p:cNvPr id="30" name="Rectangle 20"/>
          <p:cNvSpPr>
            <a:spLocks noChangeArrowheads="1"/>
          </p:cNvSpPr>
          <p:nvPr/>
        </p:nvSpPr>
        <p:spPr bwMode="auto">
          <a:xfrm>
            <a:off x="4932040" y="2636912"/>
            <a:ext cx="3602037" cy="104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ru-RU" sz="1200" dirty="0">
                <a:solidFill>
                  <a:schemeClr val="tx2"/>
                </a:solidFill>
                <a:latin typeface="+mn-lt"/>
              </a:rPr>
              <a:t>ОБРАБАТЫВАЮЩИЕ ПРОИЗВОДСТВА – </a:t>
            </a:r>
            <a:r>
              <a:rPr lang="ru-RU" sz="1600" b="1" dirty="0">
                <a:solidFill>
                  <a:schemeClr val="tx2"/>
                </a:solidFill>
                <a:latin typeface="+mn-lt"/>
              </a:rPr>
              <a:t>33,4 %</a:t>
            </a:r>
          </a:p>
          <a:p>
            <a:pPr eaLnBrk="0" hangingPunct="0">
              <a:defRPr/>
            </a:pPr>
            <a:r>
              <a:rPr lang="ru-RU" sz="1200" dirty="0">
                <a:solidFill>
                  <a:schemeClr val="tx2"/>
                </a:solidFill>
                <a:latin typeface="+mn-lt"/>
              </a:rPr>
              <a:t>НА ТРАНСПОРТЕ – </a:t>
            </a:r>
            <a:r>
              <a:rPr lang="ru-RU" sz="1600" b="1" dirty="0">
                <a:solidFill>
                  <a:schemeClr val="tx2"/>
                </a:solidFill>
                <a:latin typeface="+mn-lt"/>
              </a:rPr>
              <a:t>35,1 %</a:t>
            </a:r>
          </a:p>
          <a:p>
            <a:pPr eaLnBrk="0" hangingPunct="0">
              <a:defRPr/>
            </a:pPr>
            <a:r>
              <a:rPr lang="ru-RU" sz="1200" dirty="0">
                <a:solidFill>
                  <a:schemeClr val="tx2"/>
                </a:solidFill>
                <a:latin typeface="+mn-lt"/>
              </a:rPr>
              <a:t>ДОБЫЧА ПОЛЕЗНЫХ ИСКОПАЕМЫХ – </a:t>
            </a:r>
            <a:r>
              <a:rPr lang="ru-RU" sz="1600" b="1" dirty="0">
                <a:solidFill>
                  <a:schemeClr val="tx2"/>
                </a:solidFill>
                <a:latin typeface="+mn-lt"/>
              </a:rPr>
              <a:t>46,2 %</a:t>
            </a:r>
            <a:r>
              <a:rPr lang="ru-RU" sz="1200" dirty="0">
                <a:solidFill>
                  <a:schemeClr val="tx2"/>
                </a:solidFill>
                <a:latin typeface="+mn-lt"/>
              </a:rPr>
              <a:t> </a:t>
            </a:r>
          </a:p>
          <a:p>
            <a:pPr eaLnBrk="0" hangingPunct="0">
              <a:defRPr/>
            </a:pPr>
            <a:r>
              <a:rPr lang="ru-RU" sz="1400" dirty="0">
                <a:solidFill>
                  <a:schemeClr val="tx2"/>
                </a:solidFill>
                <a:latin typeface="+mn-lt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Номер слайда 4"/>
          <p:cNvSpPr>
            <a:spLocks noGrp="1"/>
          </p:cNvSpPr>
          <p:nvPr>
            <p:ph type="sldNum" sz="quarter" idx="12"/>
          </p:nvPr>
        </p:nvSpPr>
        <p:spPr bwMode="auto">
          <a:xfrm>
            <a:off x="8629650" y="6492875"/>
            <a:ext cx="51435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</a:pPr>
            <a:fld id="{3532A3AE-7A91-4B8B-9176-C394D070615E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None/>
              </a:pPr>
              <a:t>20</a:t>
            </a:fld>
            <a:endParaRPr lang="ru-RU" sz="1800" dirty="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4579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/>
          </a:p>
        </p:txBody>
      </p:sp>
      <p:pic>
        <p:nvPicPr>
          <p:cNvPr id="24581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23850" y="188913"/>
            <a:ext cx="82804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tx2"/>
                </a:solidFill>
              </a:rPr>
              <a:t>ГАРАНТИИ И КОМПЕНСАЦИИ РАБОТНИКАМ, ЗАНЯТЫМ ВО ВРЕДНЫХ (ОПАСНЫХ) УСЛОВИЯХ ТРУДА</a:t>
            </a:r>
            <a:endParaRPr lang="ru-RU" sz="1900" b="1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24583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Схема 9"/>
          <p:cNvGraphicFramePr/>
          <p:nvPr/>
        </p:nvGraphicFramePr>
        <p:xfrm>
          <a:off x="107504" y="980730"/>
          <a:ext cx="8928992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347864" y="6021288"/>
            <a:ext cx="5328592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i="1" dirty="0" smtClean="0">
                <a:latin typeface="+mn-lt"/>
              </a:rPr>
              <a:t>Чем выше уровень вредности на рабочем месте – тем больше объем гарантий и компенсаций</a:t>
            </a:r>
            <a:endParaRPr lang="ru-RU" i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Номер слайда 4"/>
          <p:cNvSpPr>
            <a:spLocks noGrp="1"/>
          </p:cNvSpPr>
          <p:nvPr>
            <p:ph type="sldNum" sz="quarter" idx="12"/>
          </p:nvPr>
        </p:nvSpPr>
        <p:spPr bwMode="auto">
          <a:xfrm>
            <a:off x="8172450" y="6356350"/>
            <a:ext cx="51435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</a:pPr>
            <a:fld id="{73C75CBA-CCA6-4DF9-A408-2B5658A78E6C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None/>
              </a:pPr>
              <a:t>21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5603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pic>
        <p:nvPicPr>
          <p:cNvPr id="25605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ый прямоугольник 8"/>
          <p:cNvSpPr/>
          <p:nvPr/>
        </p:nvSpPr>
        <p:spPr>
          <a:xfrm>
            <a:off x="395288" y="404813"/>
            <a:ext cx="8208962" cy="122396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Дифференцированный подход к определению вида и объема гарантий и компенсаций работникам, занятым на работах с вредными </a:t>
            </a:r>
          </a:p>
          <a:p>
            <a:pPr algn="ctr"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(опасными) условиями труда </a:t>
            </a:r>
          </a:p>
          <a:p>
            <a:pPr algn="ctr"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(статьи 92, 117, 147 Трудового кодекса Российской Федерации)</a:t>
            </a:r>
          </a:p>
        </p:txBody>
      </p:sp>
      <p:sp>
        <p:nvSpPr>
          <p:cNvPr id="35" name="Стрелка вниз 34"/>
          <p:cNvSpPr/>
          <p:nvPr/>
        </p:nvSpPr>
        <p:spPr>
          <a:xfrm>
            <a:off x="611188" y="1628775"/>
            <a:ext cx="7777162" cy="574675"/>
          </a:xfrm>
          <a:prstGeom prst="downArrow">
            <a:avLst>
              <a:gd name="adj1" fmla="val 50000"/>
              <a:gd name="adj2" fmla="val 32993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/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468313" y="2420938"/>
          <a:ext cx="8496945" cy="3743253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088233"/>
                <a:gridCol w="1152128"/>
                <a:gridCol w="1224136"/>
                <a:gridCol w="1224136"/>
                <a:gridCol w="1272142"/>
                <a:gridCol w="1536170"/>
              </a:tblGrid>
              <a:tr h="720081"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Наименование гарантий и компенсаций</a:t>
                      </a:r>
                      <a:endParaRPr lang="ru-RU" sz="16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Вредные</a:t>
                      </a:r>
                      <a:r>
                        <a:rPr lang="ru-RU" sz="1600" baseline="0" dirty="0" smtClean="0"/>
                        <a:t> условия труда (класс 3)</a:t>
                      </a:r>
                      <a:endParaRPr lang="ru-RU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Опасные условия труда (класс 4)</a:t>
                      </a:r>
                      <a:endParaRPr lang="ru-RU" sz="1600" dirty="0"/>
                    </a:p>
                  </a:txBody>
                  <a:tcPr/>
                </a:tc>
              </a:tr>
              <a:tr h="6325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3.1</a:t>
                      </a:r>
                      <a:endParaRPr lang="ru-RU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3.2</a:t>
                      </a:r>
                      <a:endParaRPr lang="ru-RU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3.3</a:t>
                      </a:r>
                      <a:endParaRPr lang="ru-RU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3.4</a:t>
                      </a:r>
                      <a:endParaRPr lang="ru-RU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38087"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/>
                        <a:t>Сокращенная продолжительность рабочей недели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__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__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не более 36 часов</a:t>
                      </a:r>
                      <a:endParaRPr lang="ru-RU" sz="16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не более 36 часов</a:t>
                      </a:r>
                      <a:endParaRPr lang="ru-RU" sz="16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не более 36 часов</a:t>
                      </a:r>
                    </a:p>
                    <a:p>
                      <a:endParaRPr lang="ru-RU" sz="16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726261"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/>
                        <a:t>Дополнительный оплачиваемый отпуск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__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 дней</a:t>
                      </a:r>
                      <a:endParaRPr lang="ru-RU" sz="16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7 дней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7 дней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7 дней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726261"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/>
                        <a:t>Повышенный размер оплаты труда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4 %</a:t>
                      </a:r>
                      <a:endParaRPr lang="ru-RU" sz="16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4 %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4 %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4 %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4 %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ловина рамки 9"/>
          <p:cNvSpPr/>
          <p:nvPr/>
        </p:nvSpPr>
        <p:spPr>
          <a:xfrm>
            <a:off x="395536" y="1268760"/>
            <a:ext cx="8605464" cy="4464496"/>
          </a:xfrm>
          <a:prstGeom prst="halfFrame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1400" b="1">
              <a:solidFill>
                <a:schemeClr val="tx1"/>
              </a:solidFill>
            </a:endParaRPr>
          </a:p>
        </p:txBody>
      </p:sp>
      <p:sp>
        <p:nvSpPr>
          <p:cNvPr id="32770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fld id="{48997731-FCDA-4372-9EE2-495529E44F34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</a:pPr>
              <a:t>22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32772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32774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539552" y="1772816"/>
            <a:ext cx="8352928" cy="34009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algn="just">
              <a:lnSpc>
                <a:spcPts val="2600"/>
              </a:lnSpc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Статьей 15 Федерального закона от 28 декабря 2013 г. </a:t>
            </a:r>
            <a:b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№ 421-ФЗ </a:t>
            </a:r>
            <a:r>
              <a:rPr lang="ru-RU" sz="2400" dirty="0" smtClean="0">
                <a:solidFill>
                  <a:schemeClr val="tx1"/>
                </a:solidFill>
              </a:rPr>
              <a:t>«О внесении изменений  в отдельные законодательные акты Российской Федерации в связи с принятием Федерального закона  «О специальной оценке условий труда»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предусмотрено </a:t>
            </a:r>
            <a:r>
              <a:rPr lang="ru-RU" sz="2400" dirty="0" smtClean="0"/>
              <a:t>сохранение  работникам достигнутого по состоянию на декабрь 2013 г. объема предоставляемых гарантий и компенсаций, при условии их занятости во вредных (опасных) условиях труда, явившихся основанием для предоставления гарантий и компенсаций.</a:t>
            </a:r>
          </a:p>
          <a:p>
            <a:pPr lvl="0" indent="450850" algn="just">
              <a:lnSpc>
                <a:spcPts val="2400"/>
              </a:lnSpc>
            </a:pP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13" name="Заголовок 7"/>
          <p:cNvSpPr txBox="1">
            <a:spLocks/>
          </p:cNvSpPr>
          <p:nvPr/>
        </p:nvSpPr>
        <p:spPr bwMode="auto">
          <a:xfrm>
            <a:off x="250825" y="274638"/>
            <a:ext cx="864235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ГАРАНТИИ И КОМПЕНСАЦИИ РАБОТНИКАМ, ЗАНЯТЫМ ВО ВРЕДНЫХ (ОПАСНЫХ) УСЛОВИЯХ ТРУДА</a:t>
            </a:r>
            <a:endParaRPr kumimoji="0" lang="ru-RU" sz="19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8388424" y="6309320"/>
            <a:ext cx="64807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fld id="{FE9C2A8B-179B-46EF-A549-1832F3D478BE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</a:pPr>
              <a:t>23</a:t>
            </a:fld>
            <a:endParaRPr lang="ru-RU" sz="1800" dirty="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23850" y="260350"/>
            <a:ext cx="8424863" cy="1296988"/>
          </a:xfrm>
        </p:spPr>
        <p:txBody>
          <a:bodyPr/>
          <a:lstStyle/>
          <a:p>
            <a:pPr>
              <a:defRPr/>
            </a:pPr>
            <a:r>
              <a:rPr lang="ru-RU" sz="2000" b="1" dirty="0" smtClean="0">
                <a:solidFill>
                  <a:schemeClr val="tx2"/>
                </a:solidFill>
                <a:latin typeface="+mn-lt"/>
              </a:rPr>
              <a:t>ЗАМЕНА  ЧАСТИ ДОПОЛНИТЕЛЬНОГО ОТПУСКА, ПРЕДОСТАВЛЯЕМОГО  РАБОТНИКАМ, ЗАНЯТЫМ ВО ВРЕДНЫХ УСЛОВИЯХ, ТРУДА ДЕНЕЖНОЙ КОМПЕНСАЦИЕЙ (статья 92 Трудового кодекса Российской Федерации)</a:t>
            </a:r>
            <a:endParaRPr lang="ru-RU" sz="2000" b="1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69636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7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69638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Прямоугольник 46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sp>
        <p:nvSpPr>
          <p:cNvPr id="69640" name="TextBox 16"/>
          <p:cNvSpPr txBox="1">
            <a:spLocks noChangeArrowheads="1"/>
          </p:cNvSpPr>
          <p:nvPr/>
        </p:nvSpPr>
        <p:spPr bwMode="auto">
          <a:xfrm>
            <a:off x="1116013" y="2852738"/>
            <a:ext cx="26511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chemeClr val="bg1"/>
                </a:solidFill>
              </a:rPr>
              <a:t>Обязательная</a:t>
            </a:r>
          </a:p>
          <a:p>
            <a:r>
              <a:rPr lang="ru-RU" sz="2800">
                <a:solidFill>
                  <a:schemeClr val="bg1"/>
                </a:solidFill>
              </a:rPr>
              <a:t>страховка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1188" y="2852738"/>
            <a:ext cx="3013075" cy="1200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dirty="0">
                <a:solidFill>
                  <a:schemeClr val="bg1"/>
                </a:solidFill>
                <a:latin typeface="+mn-lt"/>
              </a:rPr>
              <a:t>Обязательная </a:t>
            </a:r>
          </a:p>
          <a:p>
            <a:pPr>
              <a:defRPr/>
            </a:pPr>
            <a:r>
              <a:rPr lang="ru-RU" sz="3600" dirty="0">
                <a:solidFill>
                  <a:schemeClr val="bg1"/>
                </a:solidFill>
                <a:latin typeface="+mn-lt"/>
              </a:rPr>
              <a:t>страховка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83568" y="1844824"/>
            <a:ext cx="7848600" cy="374441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2000" dirty="0"/>
              <a:t>На </a:t>
            </a:r>
            <a:r>
              <a:rPr lang="ru-RU" sz="2000" dirty="0" smtClean="0"/>
              <a:t>основании:</a:t>
            </a:r>
          </a:p>
          <a:p>
            <a:pPr algn="just">
              <a:buFontTx/>
              <a:buChar char="-"/>
              <a:defRPr/>
            </a:pPr>
            <a:r>
              <a:rPr lang="ru-RU" sz="2000" dirty="0" smtClean="0"/>
              <a:t> отраслевого </a:t>
            </a:r>
            <a:r>
              <a:rPr lang="ru-RU" sz="2000" dirty="0"/>
              <a:t>(межотраслевого) </a:t>
            </a:r>
            <a:r>
              <a:rPr lang="ru-RU" sz="2000" dirty="0" smtClean="0"/>
              <a:t>соглашения</a:t>
            </a:r>
          </a:p>
          <a:p>
            <a:pPr algn="just">
              <a:buFontTx/>
              <a:buChar char="-"/>
              <a:defRPr/>
            </a:pPr>
            <a:r>
              <a:rPr lang="ru-RU" sz="2000" dirty="0" smtClean="0"/>
              <a:t> </a:t>
            </a:r>
            <a:r>
              <a:rPr lang="ru-RU" sz="2000" dirty="0"/>
              <a:t>коллективных </a:t>
            </a:r>
            <a:r>
              <a:rPr lang="ru-RU" sz="2000" dirty="0" smtClean="0"/>
              <a:t>договоров</a:t>
            </a:r>
          </a:p>
          <a:p>
            <a:pPr algn="just">
              <a:buFontTx/>
              <a:buChar char="-"/>
              <a:defRPr/>
            </a:pPr>
            <a:r>
              <a:rPr lang="ru-RU" sz="2000" dirty="0" smtClean="0"/>
              <a:t> </a:t>
            </a:r>
            <a:r>
              <a:rPr lang="ru-RU" sz="2000" dirty="0"/>
              <a:t>письменного согласия работника, оформленного путем заключения отдельного соглашения к трудовому </a:t>
            </a:r>
            <a:r>
              <a:rPr lang="ru-RU" sz="2000" dirty="0" smtClean="0"/>
              <a:t>договору</a:t>
            </a:r>
          </a:p>
          <a:p>
            <a:pPr algn="just">
              <a:defRPr/>
            </a:pPr>
            <a:r>
              <a:rPr lang="ru-RU" sz="2000" b="1" dirty="0" smtClean="0">
                <a:solidFill>
                  <a:srgbClr val="FFC000"/>
                </a:solidFill>
              </a:rPr>
              <a:t>часть </a:t>
            </a:r>
            <a:r>
              <a:rPr lang="ru-RU" sz="2000" b="1" dirty="0">
                <a:solidFill>
                  <a:srgbClr val="FFC000"/>
                </a:solidFill>
              </a:rPr>
              <a:t>ежегодного дополнительного оплачиваемого отпуска, которая превышает минимальную продолжительность </a:t>
            </a:r>
            <a:r>
              <a:rPr lang="ru-RU" sz="2000" b="1" dirty="0" smtClean="0">
                <a:solidFill>
                  <a:srgbClr val="FFC000"/>
                </a:solidFill>
              </a:rPr>
              <a:t>7 дней, может </a:t>
            </a:r>
            <a:r>
              <a:rPr lang="ru-RU" sz="2000" b="1" dirty="0">
                <a:solidFill>
                  <a:srgbClr val="FFC000"/>
                </a:solidFill>
              </a:rPr>
              <a:t>быть </a:t>
            </a:r>
            <a:r>
              <a:rPr lang="ru-RU" sz="2000" b="1" dirty="0" smtClean="0">
                <a:solidFill>
                  <a:srgbClr val="FFC000"/>
                </a:solidFill>
              </a:rPr>
              <a:t>заменена денежной компенсацией</a:t>
            </a:r>
            <a:endParaRPr lang="ru-RU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4355976" y="5589240"/>
            <a:ext cx="4104456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Удобно для работника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(оптимизация графика работы)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fld id="{A7D767FF-43EA-4A0F-9F2C-1D9CD40ED3D8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</a:pPr>
              <a:t>24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23850" y="260350"/>
            <a:ext cx="8424863" cy="706438"/>
          </a:xfrm>
        </p:spPr>
        <p:txBody>
          <a:bodyPr/>
          <a:lstStyle/>
          <a:p>
            <a:pPr>
              <a:defRPr/>
            </a:pPr>
            <a:r>
              <a:rPr lang="ru-RU" sz="2000" b="1" dirty="0" smtClean="0">
                <a:solidFill>
                  <a:schemeClr val="tx2"/>
                </a:solidFill>
                <a:latin typeface="+mn-lt"/>
              </a:rPr>
              <a:t>УВЕЛИЧЕНИЕ ПРОДОЛЖИТЕЛЬНОСТИ РАБОЧЕЙ СМЕНЫ РАБОТНИКАМ, ЗАНЯТЫМ ВО ВРЕДНЫХ УСЛОВИЯХ ТРУДА</a:t>
            </a:r>
            <a:endParaRPr lang="ru-RU" sz="2000" b="1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68612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3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68614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Прямоугольник 46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sp>
        <p:nvSpPr>
          <p:cNvPr id="68616" name="TextBox 16"/>
          <p:cNvSpPr txBox="1">
            <a:spLocks noChangeArrowheads="1"/>
          </p:cNvSpPr>
          <p:nvPr/>
        </p:nvSpPr>
        <p:spPr bwMode="auto">
          <a:xfrm>
            <a:off x="1116013" y="2852738"/>
            <a:ext cx="26511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chemeClr val="bg1"/>
                </a:solidFill>
              </a:rPr>
              <a:t>Обязательная</a:t>
            </a:r>
          </a:p>
          <a:p>
            <a:r>
              <a:rPr lang="ru-RU" sz="2800">
                <a:solidFill>
                  <a:schemeClr val="bg1"/>
                </a:solidFill>
              </a:rPr>
              <a:t>страховка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1188" y="2852738"/>
            <a:ext cx="3013075" cy="1200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dirty="0">
                <a:solidFill>
                  <a:schemeClr val="bg1"/>
                </a:solidFill>
                <a:latin typeface="+mn-lt"/>
              </a:rPr>
              <a:t>Обязательная </a:t>
            </a:r>
          </a:p>
          <a:p>
            <a:pPr>
              <a:defRPr/>
            </a:pPr>
            <a:r>
              <a:rPr lang="ru-RU" sz="3600" dirty="0">
                <a:solidFill>
                  <a:schemeClr val="bg1"/>
                </a:solidFill>
                <a:latin typeface="+mn-lt"/>
              </a:rPr>
              <a:t>страховка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84213" y="1341438"/>
            <a:ext cx="7848600" cy="4391025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buFontTx/>
              <a:buChar char="-"/>
              <a:defRPr/>
            </a:pPr>
            <a:r>
              <a:rPr lang="ru-RU" dirty="0" smtClean="0">
                <a:solidFill>
                  <a:srgbClr val="23538D"/>
                </a:solidFill>
              </a:rPr>
              <a:t> отраслевым </a:t>
            </a:r>
            <a:r>
              <a:rPr lang="ru-RU" dirty="0">
                <a:solidFill>
                  <a:srgbClr val="23538D"/>
                </a:solidFill>
              </a:rPr>
              <a:t>(межотраслевым) </a:t>
            </a:r>
            <a:r>
              <a:rPr lang="ru-RU" dirty="0" smtClean="0">
                <a:solidFill>
                  <a:srgbClr val="23538D"/>
                </a:solidFill>
              </a:rPr>
              <a:t>соглашением</a:t>
            </a:r>
          </a:p>
          <a:p>
            <a:pPr algn="just">
              <a:buFontTx/>
              <a:buChar char="-"/>
              <a:defRPr/>
            </a:pPr>
            <a:r>
              <a:rPr lang="ru-RU" dirty="0" smtClean="0">
                <a:solidFill>
                  <a:srgbClr val="23538D"/>
                </a:solidFill>
              </a:rPr>
              <a:t> </a:t>
            </a:r>
            <a:r>
              <a:rPr lang="ru-RU" dirty="0">
                <a:solidFill>
                  <a:srgbClr val="23538D"/>
                </a:solidFill>
              </a:rPr>
              <a:t>коллективным </a:t>
            </a:r>
            <a:r>
              <a:rPr lang="ru-RU" dirty="0" smtClean="0">
                <a:solidFill>
                  <a:srgbClr val="23538D"/>
                </a:solidFill>
              </a:rPr>
              <a:t>договором</a:t>
            </a:r>
          </a:p>
          <a:p>
            <a:pPr algn="just">
              <a:buFontTx/>
              <a:buChar char="-"/>
              <a:defRPr/>
            </a:pPr>
            <a:r>
              <a:rPr lang="ru-RU" dirty="0" smtClean="0">
                <a:solidFill>
                  <a:srgbClr val="23538D"/>
                </a:solidFill>
              </a:rPr>
              <a:t> </a:t>
            </a:r>
            <a:r>
              <a:rPr lang="ru-RU" dirty="0">
                <a:solidFill>
                  <a:srgbClr val="23538D"/>
                </a:solidFill>
              </a:rPr>
              <a:t>при наличии письменного согласия работника, оформленного путем заключения отдельного соглашения к трудовому </a:t>
            </a:r>
            <a:r>
              <a:rPr lang="ru-RU" dirty="0" smtClean="0">
                <a:solidFill>
                  <a:srgbClr val="23538D"/>
                </a:solidFill>
              </a:rPr>
              <a:t>договору</a:t>
            </a:r>
          </a:p>
          <a:p>
            <a:pPr algn="just">
              <a:defRPr/>
            </a:pPr>
            <a:r>
              <a:rPr lang="ru-RU" b="1" dirty="0" smtClean="0">
                <a:solidFill>
                  <a:srgbClr val="23538D"/>
                </a:solidFill>
              </a:rPr>
              <a:t>может </a:t>
            </a:r>
            <a:r>
              <a:rPr lang="ru-RU" b="1" dirty="0">
                <a:solidFill>
                  <a:srgbClr val="23538D"/>
                </a:solidFill>
              </a:rPr>
              <a:t>быть предусмотрено увеличение максимально допустимой продолжительности ежедневной работы (смены) </a:t>
            </a:r>
            <a:r>
              <a:rPr lang="ru-RU" b="1" dirty="0" smtClean="0">
                <a:solidFill>
                  <a:srgbClr val="23538D"/>
                </a:solidFill>
              </a:rPr>
              <a:t>для </a:t>
            </a:r>
            <a:r>
              <a:rPr lang="ru-RU" b="1" dirty="0">
                <a:solidFill>
                  <a:srgbClr val="23538D"/>
                </a:solidFill>
              </a:rPr>
              <a:t>работников, занятых на работах с вредными и (или) опасными условиями </a:t>
            </a:r>
            <a:r>
              <a:rPr lang="ru-RU" b="1" dirty="0" smtClean="0">
                <a:solidFill>
                  <a:srgbClr val="23538D"/>
                </a:solidFill>
              </a:rPr>
              <a:t>труда</a:t>
            </a:r>
          </a:p>
          <a:p>
            <a:pPr algn="just">
              <a:defRPr/>
            </a:pPr>
            <a:r>
              <a:rPr lang="ru-RU" sz="1400" dirty="0" smtClean="0">
                <a:solidFill>
                  <a:srgbClr val="23538D"/>
                </a:solidFill>
              </a:rPr>
              <a:t>(при </a:t>
            </a:r>
            <a:r>
              <a:rPr lang="ru-RU" sz="1400" dirty="0">
                <a:solidFill>
                  <a:srgbClr val="23538D"/>
                </a:solidFill>
              </a:rPr>
              <a:t>условии соблюдения предельной еженедельной продолжительности рабочего </a:t>
            </a:r>
            <a:r>
              <a:rPr lang="ru-RU" sz="1400" dirty="0" smtClean="0">
                <a:solidFill>
                  <a:srgbClr val="23538D"/>
                </a:solidFill>
              </a:rPr>
              <a:t>времени)</a:t>
            </a:r>
            <a:endParaRPr lang="ru-RU" sz="1400" dirty="0">
              <a:solidFill>
                <a:srgbClr val="23538D"/>
              </a:solidFill>
            </a:endParaRPr>
          </a:p>
          <a:p>
            <a:pPr algn="just">
              <a:defRPr/>
            </a:pPr>
            <a:endParaRPr lang="ru-RU" dirty="0"/>
          </a:p>
          <a:p>
            <a:pPr algn="just">
              <a:defRPr/>
            </a:pPr>
            <a:r>
              <a:rPr lang="ru-RU" i="1" dirty="0">
                <a:solidFill>
                  <a:srgbClr val="C00000"/>
                </a:solidFill>
              </a:rPr>
              <a:t>при 36-часовой рабочей неделе - до 12 часов;</a:t>
            </a:r>
          </a:p>
          <a:p>
            <a:pPr algn="just">
              <a:defRPr/>
            </a:pPr>
            <a:endParaRPr lang="ru-RU" i="1" dirty="0">
              <a:solidFill>
                <a:srgbClr val="C00000"/>
              </a:solidFill>
            </a:endParaRPr>
          </a:p>
          <a:p>
            <a:pPr algn="just">
              <a:defRPr/>
            </a:pPr>
            <a:r>
              <a:rPr lang="ru-RU" i="1" dirty="0">
                <a:solidFill>
                  <a:srgbClr val="C00000"/>
                </a:solidFill>
              </a:rPr>
              <a:t>при 30-часовой рабочей неделе и менее - до 8 часов.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27984" y="5661248"/>
            <a:ext cx="4104456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Удобно для работника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(оптимизация графика работы)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fld id="{48997731-FCDA-4372-9EE2-495529E44F34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</a:pPr>
              <a:t>25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50825" y="274638"/>
            <a:ext cx="8642350" cy="706437"/>
          </a:xfrm>
        </p:spPr>
        <p:txBody>
          <a:bodyPr/>
          <a:lstStyle/>
          <a:p>
            <a:pPr>
              <a:defRPr/>
            </a:pPr>
            <a:r>
              <a:rPr lang="ru-RU" sz="2300" b="1" dirty="0" smtClean="0">
                <a:solidFill>
                  <a:schemeClr val="tx2"/>
                </a:solidFill>
                <a:latin typeface="+mn-lt"/>
              </a:rPr>
              <a:t>Основные задачи органов исполнительной власти субъектов Российской Федерации на 2014 год</a:t>
            </a:r>
            <a:endParaRPr lang="ru-RU" sz="2300" b="1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32772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32774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827584" y="1412779"/>
            <a:ext cx="777716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49263" algn="just" eaLnBrk="0" hangingPunct="0">
              <a:buFont typeface="Wingdings" pitchFamily="2" charset="2"/>
              <a:buChar char="Ø"/>
            </a:pP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+mn-lt"/>
              <a:cs typeface="Times New Roman" pitchFamily="18" charset="0"/>
            </a:endParaRPr>
          </a:p>
          <a:p>
            <a:pPr indent="449263" algn="just" eaLnBrk="0" hangingPunct="0">
              <a:buFont typeface="Wingdings" pitchFamily="2" charset="2"/>
              <a:buChar char="Ø"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23538D"/>
                </a:solidFill>
                <a:effectLst/>
                <a:latin typeface="+mn-lt"/>
              </a:rPr>
              <a:t>обеспечение внедрения специальной оценки условий труда и мониторинг результатов реализации работодателями мероприятий по улучшению условий труда на рабочих местах</a:t>
            </a:r>
          </a:p>
          <a:p>
            <a:pPr indent="449263" algn="just" eaLnBrk="0" hangingPunct="0">
              <a:buFont typeface="Wingdings" pitchFamily="2" charset="2"/>
              <a:buChar char="Ø"/>
            </a:pP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23538D"/>
              </a:solidFill>
              <a:effectLst/>
              <a:latin typeface="+mn-lt"/>
              <a:cs typeface="Times New Roman" pitchFamily="18" charset="0"/>
            </a:endParaRPr>
          </a:p>
          <a:p>
            <a:pPr indent="449263" algn="just" eaLnBrk="0" hangingPunct="0">
              <a:buFont typeface="Wingdings" pitchFamily="2" charset="2"/>
              <a:buChar char="Ø"/>
            </a:pP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23538D"/>
              </a:solidFill>
              <a:effectLst/>
              <a:latin typeface="+mn-lt"/>
              <a:cs typeface="Times New Roman" pitchFamily="18" charset="0"/>
            </a:endParaRPr>
          </a:p>
          <a:p>
            <a:pPr indent="449263" algn="just" eaLnBrk="0" hangingPunct="0">
              <a:buFont typeface="Wingdings" pitchFamily="2" charset="2"/>
              <a:buChar char="Ø"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23538D"/>
                </a:solidFill>
                <a:effectLst/>
                <a:latin typeface="+mn-lt"/>
                <a:cs typeface="Times New Roman" pitchFamily="18" charset="0"/>
              </a:rPr>
              <a:t>Внедрение государственной экспертизы качества проведения специальной оценки условий труда и приведение процедуры и перечня документов государственной экспертизы условий труда в соответствие с «Порядком проведения государственной экспертизы условий труда», утвержденным приказом Минтруда России</a:t>
            </a:r>
          </a:p>
          <a:p>
            <a:pPr indent="449263" algn="just" eaLnBrk="0" hangingPunct="0">
              <a:buFont typeface="Wingdings" pitchFamily="2" charset="2"/>
              <a:buChar char="Ø"/>
            </a:pP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+mn-lt"/>
            </a:endParaRPr>
          </a:p>
          <a:p>
            <a:pPr indent="449263" algn="just" eaLnBrk="0" hangingPunct="0">
              <a:buFont typeface="Wingdings" pitchFamily="2" charset="2"/>
              <a:buChar char="Ø"/>
            </a:pP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+mn-lt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fld id="{48997731-FCDA-4372-9EE2-495529E44F34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</a:pPr>
              <a:t>26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50825" y="274638"/>
            <a:ext cx="8642350" cy="706437"/>
          </a:xfrm>
        </p:spPr>
        <p:txBody>
          <a:bodyPr/>
          <a:lstStyle/>
          <a:p>
            <a:pPr>
              <a:defRPr/>
            </a:pPr>
            <a:r>
              <a:rPr lang="ru-RU" sz="2300" b="1" dirty="0" smtClean="0">
                <a:solidFill>
                  <a:schemeClr val="tx2"/>
                </a:solidFill>
                <a:latin typeface="+mn-lt"/>
              </a:rPr>
              <a:t>Основные задачи Министерства труда и социальной защиты Российской </a:t>
            </a:r>
            <a:r>
              <a:rPr lang="ru-RU" sz="2300" b="1" dirty="0" smtClean="0">
                <a:solidFill>
                  <a:schemeClr val="tx2"/>
                </a:solidFill>
                <a:latin typeface="+mn-lt"/>
              </a:rPr>
              <a:t>Федерации </a:t>
            </a:r>
            <a:r>
              <a:rPr lang="ru-RU" sz="2300" b="1" dirty="0" smtClean="0">
                <a:solidFill>
                  <a:schemeClr val="tx2"/>
                </a:solidFill>
                <a:latin typeface="+mn-lt"/>
              </a:rPr>
              <a:t>на 2014 год</a:t>
            </a:r>
            <a:endParaRPr lang="ru-RU" sz="2300" b="1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32772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32774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827584" y="1700808"/>
            <a:ext cx="7777162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49263" algn="just" eaLnBrk="0" hangingPunct="0">
              <a:buFont typeface="Wingdings" pitchFamily="2" charset="2"/>
              <a:buChar char="Ø"/>
            </a:pP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+mn-lt"/>
              <a:cs typeface="Times New Roman" pitchFamily="18" charset="0"/>
            </a:endParaRPr>
          </a:p>
          <a:p>
            <a:pPr indent="449263" algn="just" eaLnBrk="0" hangingPunct="0">
              <a:buFont typeface="Wingdings" pitchFamily="2" charset="2"/>
              <a:buChar char="Ø"/>
            </a:pP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23538D"/>
                </a:solidFill>
                <a:effectLst/>
                <a:latin typeface="+mn-lt"/>
              </a:rPr>
              <a:t>ПОДГОТОВКА КОНЦЕПЦИИ ПРОЕКТА ФЕДЕРАЛЬНОГО ЗАКОНА О БЕЗОПАСНОСТИ  И ГИГИЕНЕ ТРУДА, ПРЕДУСМАТРИВАЮЩЕГО ПЕРЕХОД ОТ ДОКТРИНЫ АБСОЛЮТНОЙ БЕЗОПАСНОСТИ К ОЦЕНКЕ ПРИЕМЛЕМОГО РИСКА</a:t>
            </a:r>
          </a:p>
          <a:p>
            <a:pPr indent="449263" algn="just" eaLnBrk="0" hangingPunct="0">
              <a:buFont typeface="Wingdings" pitchFamily="2" charset="2"/>
              <a:buChar char="Ø"/>
            </a:pPr>
            <a:endParaRPr lang="ru-RU" b="1" i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23538D"/>
              </a:solidFill>
              <a:effectLst/>
              <a:latin typeface="+mn-lt"/>
            </a:endParaRPr>
          </a:p>
          <a:p>
            <a:pPr indent="449263" algn="just" eaLnBrk="0" hangingPunct="0">
              <a:buFont typeface="Wingdings" pitchFamily="2" charset="2"/>
              <a:buChar char="Ø"/>
            </a:pP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23538D"/>
                </a:solidFill>
                <a:effectLst/>
                <a:latin typeface="+mn-lt"/>
              </a:rPr>
              <a:t>ПРОРАБОТКА ВОПРОСА О НЕОБХОДИМОСТИ ВНЕСЕНИЯ ИЗМЕНЕНИЙ В РАЗДЕЛ </a:t>
            </a:r>
            <a:r>
              <a:rPr lang="en-US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23538D"/>
                </a:solidFill>
                <a:effectLst/>
                <a:latin typeface="+mn-lt"/>
              </a:rPr>
              <a:t>x</a:t>
            </a: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23538D"/>
                </a:solidFill>
                <a:effectLst/>
                <a:latin typeface="+mn-lt"/>
              </a:rPr>
              <a:t> «ОХРАНА ТРУДА» ТРУДОВОГО КОДЕКСА РОССИЙСКОЙ ФЕДЕРАЦИИ</a:t>
            </a:r>
          </a:p>
          <a:p>
            <a:pPr indent="449263" algn="just" eaLnBrk="0" hangingPunct="0">
              <a:buFont typeface="Wingdings" pitchFamily="2" charset="2"/>
              <a:buChar char="Ø"/>
            </a:pPr>
            <a:endParaRPr lang="ru-RU" b="1" i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23538D"/>
              </a:solidFill>
              <a:effectLst/>
              <a:latin typeface="+mn-lt"/>
            </a:endParaRPr>
          </a:p>
          <a:p>
            <a:pPr indent="449263" algn="just" eaLnBrk="0" hangingPunct="0">
              <a:buFont typeface="Wingdings" pitchFamily="2" charset="2"/>
              <a:buChar char="Ø"/>
            </a:pP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23538D"/>
                </a:solidFill>
                <a:effectLst/>
                <a:latin typeface="+mn-lt"/>
              </a:rPr>
              <a:t>Разработка типового положения о системе управления охраной труда</a:t>
            </a:r>
            <a:endParaRPr lang="ru-RU" b="1" i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23538D"/>
              </a:solidFill>
              <a:effectLst/>
              <a:latin typeface="+mn-lt"/>
              <a:cs typeface="Times New Roman" pitchFamily="18" charset="0"/>
            </a:endParaRPr>
          </a:p>
          <a:p>
            <a:pPr indent="449263" algn="just" eaLnBrk="0" hangingPunct="0">
              <a:buFont typeface="Wingdings" pitchFamily="2" charset="2"/>
              <a:buChar char="Ø"/>
            </a:pP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Номер слайда 4"/>
          <p:cNvSpPr>
            <a:spLocks noGrp="1"/>
          </p:cNvSpPr>
          <p:nvPr>
            <p:ph type="sldNum" sz="quarter" idx="12"/>
          </p:nvPr>
        </p:nvSpPr>
        <p:spPr bwMode="auto">
          <a:xfrm>
            <a:off x="8172450" y="6356350"/>
            <a:ext cx="51435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</a:pPr>
            <a:fld id="{84D89373-5EA1-4BFD-B14A-12DBCE7D2069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None/>
              </a:pPr>
              <a:t>3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028" name="Заголовок 1"/>
          <p:cNvSpPr>
            <a:spLocks/>
          </p:cNvSpPr>
          <p:nvPr/>
        </p:nvSpPr>
        <p:spPr bwMode="auto">
          <a:xfrm>
            <a:off x="179388" y="187325"/>
            <a:ext cx="8856662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2000" b="1">
              <a:solidFill>
                <a:schemeClr val="tx2"/>
              </a:solidFill>
              <a:latin typeface="Helios"/>
            </a:endParaRPr>
          </a:p>
        </p:txBody>
      </p:sp>
      <p:sp>
        <p:nvSpPr>
          <p:cNvPr id="1029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pic>
        <p:nvPicPr>
          <p:cNvPr id="1031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Заголовок 1"/>
          <p:cNvSpPr>
            <a:spLocks/>
          </p:cNvSpPr>
          <p:nvPr/>
        </p:nvSpPr>
        <p:spPr bwMode="auto">
          <a:xfrm>
            <a:off x="179388" y="115888"/>
            <a:ext cx="8856662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Helios"/>
              </a:rPr>
              <a:t>Количество впервые выявленных профессиональных заболеваний в Российской Федерации в 2009-2013 г.г.</a:t>
            </a:r>
            <a:endParaRPr lang="ru-RU" sz="2000" b="1" dirty="0">
              <a:solidFill>
                <a:schemeClr val="tx2"/>
              </a:solidFill>
              <a:latin typeface="Helios"/>
            </a:endParaRPr>
          </a:p>
          <a:p>
            <a:pPr algn="ctr"/>
            <a:r>
              <a:rPr lang="ru-RU" sz="2000" b="1" dirty="0">
                <a:solidFill>
                  <a:schemeClr val="tx2"/>
                </a:solidFill>
                <a:latin typeface="Helios"/>
              </a:rPr>
              <a:t>(по данным </a:t>
            </a:r>
            <a:r>
              <a:rPr lang="ru-RU" sz="2000" b="1" dirty="0" smtClean="0">
                <a:solidFill>
                  <a:schemeClr val="tx2"/>
                </a:solidFill>
                <a:latin typeface="Helios"/>
              </a:rPr>
              <a:t>ФСС России)</a:t>
            </a:r>
            <a:endParaRPr lang="ru-RU" sz="2000" b="1" dirty="0">
              <a:solidFill>
                <a:schemeClr val="tx2"/>
              </a:solidFill>
              <a:latin typeface="Helios"/>
            </a:endParaRPr>
          </a:p>
        </p:txBody>
      </p:sp>
      <p:graphicFrame>
        <p:nvGraphicFramePr>
          <p:cNvPr id="24" name="Диаграмма 23"/>
          <p:cNvGraphicFramePr/>
          <p:nvPr/>
        </p:nvGraphicFramePr>
        <p:xfrm>
          <a:off x="539552" y="1124744"/>
          <a:ext cx="8280920" cy="18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5" name="Диаграмма 24"/>
          <p:cNvGraphicFramePr/>
          <p:nvPr/>
        </p:nvGraphicFramePr>
        <p:xfrm>
          <a:off x="467544" y="2924944"/>
          <a:ext cx="8352928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6" name="Rectangle 1"/>
          <p:cNvSpPr>
            <a:spLocks noChangeArrowheads="1"/>
          </p:cNvSpPr>
          <p:nvPr/>
        </p:nvSpPr>
        <p:spPr bwMode="auto">
          <a:xfrm>
            <a:off x="1403648" y="3068960"/>
            <a:ext cx="712879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450850" algn="ctr" eaLnBrk="0" hangingPunct="0"/>
            <a:r>
              <a:rPr lang="ru-RU" sz="2000" b="1" dirty="0" smtClean="0">
                <a:solidFill>
                  <a:srgbClr val="23538D"/>
                </a:solidFill>
                <a:latin typeface="Helios"/>
                <a:ea typeface="TimesNewRoman"/>
                <a:cs typeface="TimesNewRoman"/>
              </a:rPr>
              <a:t>Структура </a:t>
            </a:r>
            <a:r>
              <a:rPr lang="ru-RU" sz="2000" b="1" dirty="0">
                <a:solidFill>
                  <a:srgbClr val="23538D"/>
                </a:solidFill>
                <a:latin typeface="Helios"/>
                <a:ea typeface="TimesNewRoman"/>
                <a:cs typeface="TimesNewRoman"/>
              </a:rPr>
              <a:t>профессиональной заболеваемости в Российской Федерации (%):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403648" y="4509120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err="1" smtClean="0">
                <a:solidFill>
                  <a:srgbClr val="23538D"/>
                </a:solidFill>
                <a:latin typeface="+mn-lt"/>
              </a:rPr>
              <a:t>Нейросенсорная</a:t>
            </a:r>
            <a:r>
              <a:rPr lang="ru-RU" sz="1400" b="1" dirty="0" smtClean="0">
                <a:solidFill>
                  <a:srgbClr val="23538D"/>
                </a:solidFill>
                <a:latin typeface="+mn-lt"/>
              </a:rPr>
              <a:t> тугоухость</a:t>
            </a:r>
            <a:endParaRPr lang="ru-RU" sz="1400" b="1" dirty="0">
              <a:solidFill>
                <a:srgbClr val="23538D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43808" y="4797152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23538D"/>
                </a:solidFill>
                <a:latin typeface="+mn-lt"/>
              </a:rPr>
              <a:t>Вибрационная болезнь</a:t>
            </a:r>
            <a:endParaRPr lang="ru-RU" sz="1400" b="1" dirty="0">
              <a:solidFill>
                <a:srgbClr val="23538D"/>
              </a:solidFill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83968" y="4869160"/>
            <a:ext cx="15841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23538D"/>
                </a:solidFill>
                <a:latin typeface="+mn-lt"/>
              </a:rPr>
              <a:t>Пояснично-крестцовая </a:t>
            </a:r>
            <a:r>
              <a:rPr lang="ru-RU" sz="1400" b="1" dirty="0" err="1" smtClean="0">
                <a:solidFill>
                  <a:srgbClr val="23538D"/>
                </a:solidFill>
                <a:latin typeface="+mn-lt"/>
              </a:rPr>
              <a:t>радикулопатия</a:t>
            </a:r>
            <a:endParaRPr lang="ru-RU" sz="1400" b="1" dirty="0">
              <a:solidFill>
                <a:srgbClr val="23538D"/>
              </a:solidFill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96136" y="4941168"/>
            <a:ext cx="17281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23538D"/>
                </a:solidFill>
                <a:latin typeface="+mn-lt"/>
              </a:rPr>
              <a:t>Хронический профессиональный бронхит</a:t>
            </a:r>
            <a:endParaRPr lang="ru-RU" sz="1400" b="1" dirty="0">
              <a:solidFill>
                <a:srgbClr val="23538D"/>
              </a:solidFill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236296" y="5517232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23538D"/>
                </a:solidFill>
                <a:latin typeface="+mn-lt"/>
              </a:rPr>
              <a:t>Пневмокониоз</a:t>
            </a:r>
            <a:endParaRPr lang="ru-RU" sz="1400" b="1" dirty="0">
              <a:solidFill>
                <a:srgbClr val="23538D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Номер слайда 4"/>
          <p:cNvSpPr>
            <a:spLocks noGrp="1"/>
          </p:cNvSpPr>
          <p:nvPr>
            <p:ph type="sldNum" sz="quarter" idx="12"/>
          </p:nvPr>
        </p:nvSpPr>
        <p:spPr bwMode="auto">
          <a:xfrm>
            <a:off x="8172450" y="6356350"/>
            <a:ext cx="51435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</a:pPr>
            <a:fld id="{84D89373-5EA1-4BFD-B14A-12DBCE7D2069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None/>
              </a:pPr>
              <a:t>4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028" name="Заголовок 1"/>
          <p:cNvSpPr>
            <a:spLocks/>
          </p:cNvSpPr>
          <p:nvPr/>
        </p:nvSpPr>
        <p:spPr bwMode="auto">
          <a:xfrm>
            <a:off x="179388" y="187325"/>
            <a:ext cx="8856662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2000" b="1">
              <a:solidFill>
                <a:schemeClr val="tx2"/>
              </a:solidFill>
              <a:latin typeface="Helios"/>
            </a:endParaRPr>
          </a:p>
        </p:txBody>
      </p:sp>
      <p:sp>
        <p:nvSpPr>
          <p:cNvPr id="1029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pic>
        <p:nvPicPr>
          <p:cNvPr id="1031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Заголовок 1"/>
          <p:cNvSpPr>
            <a:spLocks/>
          </p:cNvSpPr>
          <p:nvPr/>
        </p:nvSpPr>
        <p:spPr bwMode="auto">
          <a:xfrm>
            <a:off x="179388" y="115889"/>
            <a:ext cx="8856662" cy="864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b="1" dirty="0">
                <a:solidFill>
                  <a:schemeClr val="tx2"/>
                </a:solidFill>
                <a:latin typeface="Helios"/>
              </a:rPr>
              <a:t>Численность пострадавших со смертельным исходом в Российской Федерации в </a:t>
            </a:r>
            <a:r>
              <a:rPr lang="ru-RU" b="1" dirty="0" smtClean="0">
                <a:solidFill>
                  <a:schemeClr val="tx2"/>
                </a:solidFill>
                <a:latin typeface="Helios"/>
              </a:rPr>
              <a:t>2008-2013 </a:t>
            </a:r>
            <a:r>
              <a:rPr lang="ru-RU" b="1" dirty="0">
                <a:solidFill>
                  <a:schemeClr val="tx2"/>
                </a:solidFill>
                <a:latin typeface="Helios"/>
              </a:rPr>
              <a:t>г.г</a:t>
            </a:r>
            <a:r>
              <a:rPr lang="ru-RU" b="1" dirty="0" smtClean="0">
                <a:solidFill>
                  <a:schemeClr val="tx2"/>
                </a:solidFill>
                <a:latin typeface="Helios"/>
              </a:rPr>
              <a:t>. (</a:t>
            </a:r>
            <a:r>
              <a:rPr lang="ru-RU" b="1" dirty="0">
                <a:solidFill>
                  <a:schemeClr val="tx2"/>
                </a:solidFill>
                <a:latin typeface="Helios"/>
              </a:rPr>
              <a:t>по данным </a:t>
            </a:r>
            <a:r>
              <a:rPr lang="ru-RU" b="1" dirty="0" err="1">
                <a:solidFill>
                  <a:schemeClr val="tx2"/>
                </a:solidFill>
                <a:latin typeface="Helios"/>
              </a:rPr>
              <a:t>Роструда</a:t>
            </a:r>
            <a:r>
              <a:rPr lang="ru-RU" b="1" dirty="0">
                <a:solidFill>
                  <a:schemeClr val="tx2"/>
                </a:solidFill>
                <a:latin typeface="Helios"/>
              </a:rPr>
              <a:t>)</a:t>
            </a:r>
          </a:p>
        </p:txBody>
      </p:sp>
      <p:graphicFrame>
        <p:nvGraphicFramePr>
          <p:cNvPr id="20" name="Диаграмма 10"/>
          <p:cNvGraphicFramePr>
            <a:graphicFrameLocks/>
          </p:cNvGraphicFramePr>
          <p:nvPr/>
        </p:nvGraphicFramePr>
        <p:xfrm>
          <a:off x="539552" y="836712"/>
          <a:ext cx="8280919" cy="1728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34" name="TextBox 12"/>
          <p:cNvSpPr txBox="1">
            <a:spLocks noChangeArrowheads="1"/>
          </p:cNvSpPr>
          <p:nvPr/>
        </p:nvSpPr>
        <p:spPr bwMode="auto">
          <a:xfrm>
            <a:off x="1331640" y="908720"/>
            <a:ext cx="1079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C00000"/>
                </a:solidFill>
              </a:rPr>
              <a:t>3931</a:t>
            </a:r>
          </a:p>
        </p:txBody>
      </p:sp>
      <p:sp>
        <p:nvSpPr>
          <p:cNvPr id="1035" name="TextBox 13"/>
          <p:cNvSpPr txBox="1">
            <a:spLocks noChangeArrowheads="1"/>
          </p:cNvSpPr>
          <p:nvPr/>
        </p:nvSpPr>
        <p:spPr bwMode="auto">
          <a:xfrm>
            <a:off x="2627784" y="1052736"/>
            <a:ext cx="93610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C00000"/>
                </a:solidFill>
              </a:rPr>
              <a:t>3200</a:t>
            </a:r>
          </a:p>
        </p:txBody>
      </p:sp>
      <p:sp>
        <p:nvSpPr>
          <p:cNvPr id="1036" name="TextBox 15"/>
          <p:cNvSpPr txBox="1">
            <a:spLocks noChangeArrowheads="1"/>
          </p:cNvSpPr>
          <p:nvPr/>
        </p:nvSpPr>
        <p:spPr bwMode="auto">
          <a:xfrm>
            <a:off x="3851920" y="1052736"/>
            <a:ext cx="10081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C00000"/>
                </a:solidFill>
              </a:rPr>
              <a:t>3244</a:t>
            </a:r>
          </a:p>
        </p:txBody>
      </p:sp>
      <p:sp>
        <p:nvSpPr>
          <p:cNvPr id="1037" name="TextBox 16"/>
          <p:cNvSpPr txBox="1">
            <a:spLocks noChangeArrowheads="1"/>
          </p:cNvSpPr>
          <p:nvPr/>
        </p:nvSpPr>
        <p:spPr bwMode="auto">
          <a:xfrm>
            <a:off x="5148064" y="1052736"/>
            <a:ext cx="936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C00000"/>
                </a:solidFill>
              </a:rPr>
              <a:t>3220</a:t>
            </a:r>
          </a:p>
        </p:txBody>
      </p:sp>
      <p:sp>
        <p:nvSpPr>
          <p:cNvPr id="1038" name="TextBox 17"/>
          <p:cNvSpPr txBox="1">
            <a:spLocks noChangeArrowheads="1"/>
          </p:cNvSpPr>
          <p:nvPr/>
        </p:nvSpPr>
        <p:spPr bwMode="auto">
          <a:xfrm>
            <a:off x="6300192" y="1124744"/>
            <a:ext cx="93610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C00000"/>
                </a:solidFill>
              </a:rPr>
              <a:t>2999</a:t>
            </a:r>
          </a:p>
        </p:txBody>
      </p:sp>
      <p:sp>
        <p:nvSpPr>
          <p:cNvPr id="1039" name="TextBox 18"/>
          <p:cNvSpPr txBox="1">
            <a:spLocks noChangeArrowheads="1"/>
          </p:cNvSpPr>
          <p:nvPr/>
        </p:nvSpPr>
        <p:spPr bwMode="auto">
          <a:xfrm>
            <a:off x="1115616" y="1700808"/>
            <a:ext cx="936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2008 г.</a:t>
            </a:r>
          </a:p>
        </p:txBody>
      </p:sp>
      <p:sp>
        <p:nvSpPr>
          <p:cNvPr id="1040" name="TextBox 19"/>
          <p:cNvSpPr txBox="1">
            <a:spLocks noChangeArrowheads="1"/>
          </p:cNvSpPr>
          <p:nvPr/>
        </p:nvSpPr>
        <p:spPr bwMode="auto">
          <a:xfrm>
            <a:off x="2339752" y="1844824"/>
            <a:ext cx="10080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2009 г.</a:t>
            </a:r>
          </a:p>
        </p:txBody>
      </p:sp>
      <p:sp>
        <p:nvSpPr>
          <p:cNvPr id="1041" name="TextBox 20"/>
          <p:cNvSpPr txBox="1">
            <a:spLocks noChangeArrowheads="1"/>
          </p:cNvSpPr>
          <p:nvPr/>
        </p:nvSpPr>
        <p:spPr bwMode="auto">
          <a:xfrm>
            <a:off x="3707904" y="1844824"/>
            <a:ext cx="936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2010 г.</a:t>
            </a:r>
          </a:p>
        </p:txBody>
      </p:sp>
      <p:sp>
        <p:nvSpPr>
          <p:cNvPr id="1042" name="TextBox 21"/>
          <p:cNvSpPr txBox="1">
            <a:spLocks noChangeArrowheads="1"/>
          </p:cNvSpPr>
          <p:nvPr/>
        </p:nvSpPr>
        <p:spPr bwMode="auto">
          <a:xfrm>
            <a:off x="4932040" y="1844824"/>
            <a:ext cx="8636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2011 г.</a:t>
            </a:r>
          </a:p>
        </p:txBody>
      </p:sp>
      <p:sp>
        <p:nvSpPr>
          <p:cNvPr id="1043" name="TextBox 22"/>
          <p:cNvSpPr txBox="1">
            <a:spLocks noChangeArrowheads="1"/>
          </p:cNvSpPr>
          <p:nvPr/>
        </p:nvSpPr>
        <p:spPr bwMode="auto">
          <a:xfrm>
            <a:off x="6156176" y="1916832"/>
            <a:ext cx="936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2012 г.</a:t>
            </a:r>
          </a:p>
        </p:txBody>
      </p:sp>
      <p:sp>
        <p:nvSpPr>
          <p:cNvPr id="21" name="TextBox 22"/>
          <p:cNvSpPr txBox="1">
            <a:spLocks noChangeArrowheads="1"/>
          </p:cNvSpPr>
          <p:nvPr/>
        </p:nvSpPr>
        <p:spPr bwMode="auto">
          <a:xfrm>
            <a:off x="7380312" y="1988840"/>
            <a:ext cx="936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/>
              <a:t>2013 </a:t>
            </a:r>
            <a:r>
              <a:rPr lang="ru-RU" dirty="0"/>
              <a:t>г.</a:t>
            </a:r>
          </a:p>
        </p:txBody>
      </p:sp>
      <p:sp>
        <p:nvSpPr>
          <p:cNvPr id="22" name="TextBox 17"/>
          <p:cNvSpPr txBox="1">
            <a:spLocks noChangeArrowheads="1"/>
          </p:cNvSpPr>
          <p:nvPr/>
        </p:nvSpPr>
        <p:spPr bwMode="auto">
          <a:xfrm>
            <a:off x="7596336" y="1196752"/>
            <a:ext cx="93610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2630</a:t>
            </a:r>
            <a:endParaRPr lang="ru-RU" sz="2000" b="1" dirty="0">
              <a:solidFill>
                <a:srgbClr val="C00000"/>
              </a:solidFill>
            </a:endParaRPr>
          </a:p>
        </p:txBody>
      </p:sp>
      <p:graphicFrame>
        <p:nvGraphicFramePr>
          <p:cNvPr id="23" name="Диаграмма 22"/>
          <p:cNvGraphicFramePr/>
          <p:nvPr/>
        </p:nvGraphicFramePr>
        <p:xfrm>
          <a:off x="611560" y="3212976"/>
          <a:ext cx="8352928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4" name="Заголовок 1"/>
          <p:cNvSpPr>
            <a:spLocks/>
          </p:cNvSpPr>
          <p:nvPr/>
        </p:nvSpPr>
        <p:spPr bwMode="auto">
          <a:xfrm>
            <a:off x="755576" y="2420888"/>
            <a:ext cx="792088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600" b="1" dirty="0" smtClean="0">
                <a:solidFill>
                  <a:schemeClr val="tx2"/>
                </a:solidFill>
                <a:latin typeface="Helios"/>
              </a:rPr>
              <a:t>Оперативные данные о количестве погибших в результате несчастных случаев на производстве по видам экономической деятельности в 2013 г.</a:t>
            </a:r>
            <a:endParaRPr lang="ru-RU" sz="1600" b="1" dirty="0">
              <a:solidFill>
                <a:schemeClr val="tx2"/>
              </a:solidFill>
              <a:latin typeface="Helio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Номер слайда 4"/>
          <p:cNvSpPr>
            <a:spLocks noGrp="1"/>
          </p:cNvSpPr>
          <p:nvPr>
            <p:ph type="sldNum" sz="quarter" idx="12"/>
          </p:nvPr>
        </p:nvSpPr>
        <p:spPr bwMode="auto">
          <a:xfrm>
            <a:off x="8172450" y="6356350"/>
            <a:ext cx="51435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</a:pPr>
            <a:fld id="{0F26D927-B4DF-4C50-9B07-91A53BA9893B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None/>
              </a:pPr>
              <a:t>5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123" name="Заголовок 1"/>
          <p:cNvSpPr>
            <a:spLocks/>
          </p:cNvSpPr>
          <p:nvPr/>
        </p:nvSpPr>
        <p:spPr bwMode="auto">
          <a:xfrm>
            <a:off x="179388" y="187325"/>
            <a:ext cx="8856662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 b="1" dirty="0">
                <a:solidFill>
                  <a:schemeClr val="tx2"/>
                </a:solidFill>
                <a:latin typeface="Helios"/>
              </a:rPr>
              <a:t>ЭКОНОМИЧЕСКИЕ </a:t>
            </a:r>
            <a:r>
              <a:rPr lang="ru-RU" sz="2000" b="1" dirty="0" smtClean="0">
                <a:solidFill>
                  <a:schemeClr val="tx2"/>
                </a:solidFill>
                <a:latin typeface="Helios"/>
              </a:rPr>
              <a:t>ЗАТРАТЫ, СВЯЗАННЫЕ </a:t>
            </a:r>
            <a:r>
              <a:rPr lang="ru-RU" sz="2000" b="1" dirty="0">
                <a:solidFill>
                  <a:schemeClr val="tx2"/>
                </a:solidFill>
                <a:latin typeface="Helios"/>
              </a:rPr>
              <a:t>С НЕБЛАГОПРИЯТНЫМИ УСЛОВИЯМИ ТРУДА</a:t>
            </a:r>
          </a:p>
        </p:txBody>
      </p:sp>
      <p:sp>
        <p:nvSpPr>
          <p:cNvPr id="5124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pic>
        <p:nvPicPr>
          <p:cNvPr id="5126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8" name="Прямоугольник 22"/>
          <p:cNvSpPr>
            <a:spLocks noChangeArrowheads="1"/>
          </p:cNvSpPr>
          <p:nvPr/>
        </p:nvSpPr>
        <p:spPr bwMode="auto">
          <a:xfrm>
            <a:off x="2916238" y="2276475"/>
            <a:ext cx="1535112" cy="123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000" b="1">
                <a:solidFill>
                  <a:schemeClr val="tx2"/>
                </a:solidFill>
              </a:rPr>
              <a:t>956 </a:t>
            </a:r>
            <a:r>
              <a:rPr lang="ru-RU" sz="1200" b="1">
                <a:solidFill>
                  <a:schemeClr val="tx2"/>
                </a:solidFill>
              </a:rPr>
              <a:t> млрд. рублей</a:t>
            </a:r>
          </a:p>
          <a:p>
            <a:pPr algn="ctr"/>
            <a:r>
              <a:rPr lang="ru-RU" sz="1200" b="1">
                <a:solidFill>
                  <a:schemeClr val="tx2"/>
                </a:solidFill>
              </a:rPr>
              <a:t> </a:t>
            </a:r>
            <a:endParaRPr lang="ru-RU" sz="1200"/>
          </a:p>
        </p:txBody>
      </p:sp>
      <p:sp>
        <p:nvSpPr>
          <p:cNvPr id="5129" name="Прямоугольник 24"/>
          <p:cNvSpPr>
            <a:spLocks noChangeArrowheads="1"/>
          </p:cNvSpPr>
          <p:nvPr/>
        </p:nvSpPr>
        <p:spPr bwMode="auto">
          <a:xfrm>
            <a:off x="2555875" y="3429000"/>
            <a:ext cx="2233613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000" b="1">
                <a:solidFill>
                  <a:schemeClr val="tx2"/>
                </a:solidFill>
              </a:rPr>
              <a:t>2,1</a:t>
            </a:r>
            <a:r>
              <a:rPr lang="ru-RU" sz="1200" b="1">
                <a:solidFill>
                  <a:schemeClr val="tx2"/>
                </a:solidFill>
              </a:rPr>
              <a:t> %</a:t>
            </a:r>
          </a:p>
          <a:p>
            <a:pPr algn="ctr">
              <a:lnSpc>
                <a:spcPct val="80000"/>
              </a:lnSpc>
            </a:pPr>
            <a:r>
              <a:rPr lang="ru-RU" sz="1200" b="1">
                <a:solidFill>
                  <a:schemeClr val="tx2"/>
                </a:solidFill>
              </a:rPr>
              <a:t>от ВВП</a:t>
            </a:r>
          </a:p>
          <a:p>
            <a:endParaRPr lang="ru-RU" sz="120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flipV="1">
            <a:off x="2916238" y="3357563"/>
            <a:ext cx="1439862" cy="0"/>
          </a:xfrm>
          <a:prstGeom prst="line">
            <a:avLst/>
          </a:prstGeom>
          <a:ln w="22225" cmpd="dbl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Нашивка 18"/>
          <p:cNvSpPr/>
          <p:nvPr/>
        </p:nvSpPr>
        <p:spPr>
          <a:xfrm>
            <a:off x="4284663" y="2060575"/>
            <a:ext cx="719137" cy="2520950"/>
          </a:xfrm>
          <a:prstGeom prst="chevron">
            <a:avLst>
              <a:gd name="adj" fmla="val 59259"/>
            </a:avLst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5132" name="Прямоугольник 36"/>
          <p:cNvSpPr>
            <a:spLocks noChangeArrowheads="1"/>
          </p:cNvSpPr>
          <p:nvPr/>
        </p:nvSpPr>
        <p:spPr bwMode="auto">
          <a:xfrm>
            <a:off x="250825" y="1773238"/>
            <a:ext cx="2808288" cy="2825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1066800">
              <a:lnSpc>
                <a:spcPct val="90000"/>
              </a:lnSpc>
              <a:spcAft>
                <a:spcPct val="35000"/>
              </a:spcAft>
            </a:pPr>
            <a:r>
              <a:rPr lang="ru-RU" sz="2400" b="1" dirty="0" smtClean="0">
                <a:solidFill>
                  <a:schemeClr val="tx2"/>
                </a:solidFill>
              </a:rPr>
              <a:t>Затраты работодателей</a:t>
            </a:r>
            <a:endParaRPr lang="ru-RU" sz="2400" b="1" dirty="0">
              <a:solidFill>
                <a:schemeClr val="tx2"/>
              </a:solidFill>
            </a:endParaRPr>
          </a:p>
          <a:p>
            <a:pPr algn="ctr" defTabSz="1066800">
              <a:lnSpc>
                <a:spcPct val="90000"/>
              </a:lnSpc>
              <a:spcAft>
                <a:spcPct val="35000"/>
              </a:spcAft>
            </a:pPr>
            <a:r>
              <a:rPr lang="ru-RU" sz="1400" b="1" dirty="0">
                <a:solidFill>
                  <a:schemeClr val="tx2"/>
                </a:solidFill>
              </a:rPr>
              <a:t>(включая </a:t>
            </a:r>
            <a:r>
              <a:rPr lang="ru-RU" sz="1400" b="1" dirty="0" smtClean="0">
                <a:solidFill>
                  <a:schemeClr val="tx2"/>
                </a:solidFill>
              </a:rPr>
              <a:t>затраты следствие </a:t>
            </a:r>
            <a:r>
              <a:rPr lang="ru-RU" sz="1400" b="1" dirty="0">
                <a:solidFill>
                  <a:schemeClr val="tx2"/>
                </a:solidFill>
              </a:rPr>
              <a:t>производственного травматизма и профессиональной заболеваемости, предоставления дополнительного отпуска и сокращенной продолжительности рабочей недели)</a:t>
            </a:r>
          </a:p>
        </p:txBody>
      </p:sp>
      <p:sp>
        <p:nvSpPr>
          <p:cNvPr id="22" name="Прямоугольник 22"/>
          <p:cNvSpPr>
            <a:spLocks noChangeArrowheads="1"/>
          </p:cNvSpPr>
          <p:nvPr/>
        </p:nvSpPr>
        <p:spPr bwMode="auto">
          <a:xfrm>
            <a:off x="5076825" y="2276475"/>
            <a:ext cx="1535113" cy="104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000" b="1" dirty="0">
                <a:solidFill>
                  <a:schemeClr val="accent2">
                    <a:lumMod val="75000"/>
                  </a:schemeClr>
                </a:solidFill>
              </a:rPr>
              <a:t>1,94</a:t>
            </a:r>
          </a:p>
          <a:p>
            <a:pPr algn="ctr">
              <a:defRPr/>
            </a:pPr>
            <a:r>
              <a:rPr lang="ru-RU" sz="1200" b="1" dirty="0">
                <a:solidFill>
                  <a:schemeClr val="tx2"/>
                </a:solidFill>
              </a:rPr>
              <a:t>трлн.  рублей </a:t>
            </a:r>
            <a:endParaRPr lang="ru-RU" sz="1200" dirty="0"/>
          </a:p>
        </p:txBody>
      </p:sp>
      <p:sp>
        <p:nvSpPr>
          <p:cNvPr id="23" name="Прямоугольник 24"/>
          <p:cNvSpPr>
            <a:spLocks noChangeArrowheads="1"/>
          </p:cNvSpPr>
          <p:nvPr/>
        </p:nvSpPr>
        <p:spPr bwMode="auto">
          <a:xfrm>
            <a:off x="4787900" y="3429000"/>
            <a:ext cx="2233613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5000" b="1" dirty="0">
                <a:solidFill>
                  <a:schemeClr val="accent2">
                    <a:lumMod val="75000"/>
                  </a:schemeClr>
                </a:solidFill>
              </a:rPr>
              <a:t>4,3</a:t>
            </a:r>
            <a:r>
              <a:rPr lang="ru-RU" sz="1200" b="1" dirty="0">
                <a:solidFill>
                  <a:schemeClr val="tx2"/>
                </a:solidFill>
              </a:rPr>
              <a:t> %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1200" b="1" dirty="0">
                <a:solidFill>
                  <a:schemeClr val="tx2"/>
                </a:solidFill>
              </a:rPr>
              <a:t>от ВВП</a:t>
            </a:r>
          </a:p>
          <a:p>
            <a:pPr>
              <a:defRPr/>
            </a:pPr>
            <a:endParaRPr lang="ru-RU" sz="1200" dirty="0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flipV="1">
            <a:off x="5148263" y="3357563"/>
            <a:ext cx="1441450" cy="0"/>
          </a:xfrm>
          <a:prstGeom prst="line">
            <a:avLst/>
          </a:prstGeom>
          <a:ln w="22225" cmpd="dbl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6" name="Прямоугольник 36"/>
          <p:cNvSpPr>
            <a:spLocks noChangeArrowheads="1"/>
          </p:cNvSpPr>
          <p:nvPr/>
        </p:nvSpPr>
        <p:spPr bwMode="auto">
          <a:xfrm>
            <a:off x="6516688" y="1700213"/>
            <a:ext cx="2519362" cy="358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1066800">
              <a:lnSpc>
                <a:spcPct val="90000"/>
              </a:lnSpc>
              <a:spcAft>
                <a:spcPct val="35000"/>
              </a:spcAft>
            </a:pPr>
            <a:r>
              <a:rPr lang="ru-RU" sz="2400" b="1" dirty="0">
                <a:solidFill>
                  <a:schemeClr val="tx2"/>
                </a:solidFill>
              </a:rPr>
              <a:t>Суммарные экономические </a:t>
            </a:r>
            <a:r>
              <a:rPr lang="ru-RU" sz="2400" b="1" dirty="0" smtClean="0">
                <a:solidFill>
                  <a:schemeClr val="tx2"/>
                </a:solidFill>
              </a:rPr>
              <a:t>затраты</a:t>
            </a:r>
            <a:endParaRPr lang="ru-RU" sz="2400" b="1" dirty="0">
              <a:solidFill>
                <a:schemeClr val="tx2"/>
              </a:solidFill>
            </a:endParaRPr>
          </a:p>
          <a:p>
            <a:pPr algn="ctr" defTabSz="1066800"/>
            <a:r>
              <a:rPr lang="ru-RU" sz="1400" b="1" dirty="0">
                <a:solidFill>
                  <a:schemeClr val="tx2"/>
                </a:solidFill>
              </a:rPr>
              <a:t> (включая выплаты пособий и страховые выплаты по обязательному социальному страхованию, выплаты досрочных пенсий,</a:t>
            </a:r>
          </a:p>
          <a:p>
            <a:pPr algn="ctr" defTabSz="1066800"/>
            <a:r>
              <a:rPr lang="ru-RU" sz="1400" b="1" dirty="0">
                <a:solidFill>
                  <a:schemeClr val="tx2"/>
                </a:solidFill>
              </a:rPr>
              <a:t>расходы работодателей на компенсации и средства индивидуальной защиты)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ятно 2 20"/>
          <p:cNvSpPr/>
          <p:nvPr/>
        </p:nvSpPr>
        <p:spPr>
          <a:xfrm>
            <a:off x="2627784" y="332656"/>
            <a:ext cx="4464496" cy="3888432"/>
          </a:xfrm>
          <a:prstGeom prst="irregularSeal2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1400" b="1"/>
          </a:p>
        </p:txBody>
      </p:sp>
      <p:sp>
        <p:nvSpPr>
          <p:cNvPr id="19" name="Стрелка вверх 18"/>
          <p:cNvSpPr/>
          <p:nvPr/>
        </p:nvSpPr>
        <p:spPr>
          <a:xfrm rot="18242853">
            <a:off x="5180549" y="2310012"/>
            <a:ext cx="3653845" cy="3890360"/>
          </a:xfrm>
          <a:prstGeom prst="up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1400" b="1"/>
          </a:p>
        </p:txBody>
      </p:sp>
      <p:sp>
        <p:nvSpPr>
          <p:cNvPr id="5122" name="Номер слайда 4"/>
          <p:cNvSpPr>
            <a:spLocks noGrp="1"/>
          </p:cNvSpPr>
          <p:nvPr>
            <p:ph type="sldNum" sz="quarter" idx="12"/>
          </p:nvPr>
        </p:nvSpPr>
        <p:spPr bwMode="auto">
          <a:xfrm>
            <a:off x="8172450" y="6356350"/>
            <a:ext cx="51435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</a:pPr>
            <a:fld id="{E53B1E67-C4C5-431F-88A5-F0D4B609ECD3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None/>
              </a:pPr>
              <a:t>6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123" name="Заголовок 1"/>
          <p:cNvSpPr>
            <a:spLocks/>
          </p:cNvSpPr>
          <p:nvPr/>
        </p:nvSpPr>
        <p:spPr bwMode="auto">
          <a:xfrm>
            <a:off x="179388" y="44450"/>
            <a:ext cx="8856662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600" b="1">
              <a:solidFill>
                <a:schemeClr val="tx2"/>
              </a:solidFill>
              <a:latin typeface="Helios"/>
            </a:endParaRPr>
          </a:p>
        </p:txBody>
      </p:sp>
      <p:sp>
        <p:nvSpPr>
          <p:cNvPr id="5124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pic>
        <p:nvPicPr>
          <p:cNvPr id="5126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Стрелка вверх 17"/>
          <p:cNvSpPr/>
          <p:nvPr/>
        </p:nvSpPr>
        <p:spPr>
          <a:xfrm rot="3165877">
            <a:off x="42356" y="2193384"/>
            <a:ext cx="4180491" cy="3889273"/>
          </a:xfrm>
          <a:prstGeom prst="up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1400" b="1"/>
          </a:p>
        </p:txBody>
      </p:sp>
      <p:sp>
        <p:nvSpPr>
          <p:cNvPr id="22" name="TextBox 21"/>
          <p:cNvSpPr txBox="1"/>
          <p:nvPr/>
        </p:nvSpPr>
        <p:spPr>
          <a:xfrm rot="19471847">
            <a:off x="424425" y="3350001"/>
            <a:ext cx="303853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+mn-lt"/>
              </a:rPr>
              <a:t>Федеральный закон от 30.03.1999 № 52-ФЗ «О санитарно-эпидемиологическом благополучии населения» </a:t>
            </a:r>
            <a:r>
              <a:rPr lang="ru-RU" sz="1600" b="1" dirty="0" smtClean="0">
                <a:latin typeface="+mn-lt"/>
              </a:rPr>
              <a:t>запрещает</a:t>
            </a:r>
            <a:r>
              <a:rPr lang="ru-RU" sz="1600" dirty="0" smtClean="0">
                <a:latin typeface="+mn-lt"/>
              </a:rPr>
              <a:t> </a:t>
            </a:r>
            <a:r>
              <a:rPr lang="ru-RU" sz="1600" b="1" dirty="0" smtClean="0">
                <a:latin typeface="+mn-lt"/>
              </a:rPr>
              <a:t>работу на рабочих местах с вредными условиями труда</a:t>
            </a:r>
            <a:endParaRPr lang="ru-RU" sz="1600" b="1" dirty="0"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 rot="1977727">
            <a:off x="5848013" y="3760625"/>
            <a:ext cx="29340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+mn-lt"/>
              </a:rPr>
              <a:t>Трудовой кодекс Российской Федерации </a:t>
            </a:r>
            <a:r>
              <a:rPr lang="ru-RU" sz="1600" b="1" dirty="0" smtClean="0">
                <a:latin typeface="+mn-lt"/>
              </a:rPr>
              <a:t>устанавливает гарантии и компенсации </a:t>
            </a:r>
            <a:r>
              <a:rPr lang="ru-RU" sz="1600" dirty="0" smtClean="0">
                <a:latin typeface="+mn-lt"/>
              </a:rPr>
              <a:t>за работу с вредными и (или) опасными условиями труда </a:t>
            </a:r>
            <a:endParaRPr lang="ru-RU" sz="1600" dirty="0">
              <a:latin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07904" y="2060848"/>
            <a:ext cx="2160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+mn-lt"/>
              </a:rPr>
              <a:t>Конфликт правовых норм</a:t>
            </a:r>
            <a:endParaRPr lang="ru-RU" sz="2000" b="1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Номер слайда 4"/>
          <p:cNvSpPr>
            <a:spLocks noGrp="1"/>
          </p:cNvSpPr>
          <p:nvPr>
            <p:ph type="sldNum" sz="quarter" idx="12"/>
          </p:nvPr>
        </p:nvSpPr>
        <p:spPr bwMode="auto">
          <a:xfrm>
            <a:off x="8172450" y="6356350"/>
            <a:ext cx="51435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</a:pPr>
            <a:fld id="{E53B1E67-C4C5-431F-88A5-F0D4B609ECD3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None/>
              </a:pPr>
              <a:t>7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123" name="Заголовок 1"/>
          <p:cNvSpPr>
            <a:spLocks/>
          </p:cNvSpPr>
          <p:nvPr/>
        </p:nvSpPr>
        <p:spPr bwMode="auto">
          <a:xfrm>
            <a:off x="179388" y="44450"/>
            <a:ext cx="8856662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600" b="1">
              <a:solidFill>
                <a:schemeClr val="tx2"/>
              </a:solidFill>
              <a:latin typeface="Helios"/>
            </a:endParaRPr>
          </a:p>
        </p:txBody>
      </p:sp>
      <p:sp>
        <p:nvSpPr>
          <p:cNvPr id="5124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pic>
        <p:nvPicPr>
          <p:cNvPr id="5126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051720" y="908720"/>
            <a:ext cx="5760640" cy="1938992"/>
          </a:xfrm>
          <a:prstGeom prst="rect">
            <a:avLst/>
          </a:prstGeom>
          <a:effectLst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>
                  <a:noFill/>
                </a:ln>
                <a:solidFill>
                  <a:srgbClr val="002060"/>
                </a:solidFill>
                <a:effectLst/>
                <a:latin typeface="+mn-lt"/>
              </a:rPr>
              <a:t>Концепция абсолютной безопасности - полное устранение факторов, способных оказать нежелательное воздействие на организм. </a:t>
            </a:r>
          </a:p>
          <a:p>
            <a:endParaRPr lang="ru-RU" sz="2400" b="1" spc="50" dirty="0" smtClean="0">
              <a:ln w="11430">
                <a:noFill/>
              </a:ln>
              <a:solidFill>
                <a:srgbClr val="002060"/>
              </a:solidFill>
              <a:effectLst/>
              <a:latin typeface="+mn-lt"/>
            </a:endParaRPr>
          </a:p>
        </p:txBody>
      </p:sp>
      <p:pic>
        <p:nvPicPr>
          <p:cNvPr id="2052" name="Picture 4" descr="http://tb-vsr.ru/im/image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332656"/>
            <a:ext cx="1656184" cy="3239729"/>
          </a:xfrm>
          <a:prstGeom prst="rect">
            <a:avLst/>
          </a:prstGeom>
          <a:noFill/>
        </p:spPr>
      </p:pic>
      <p:pic>
        <p:nvPicPr>
          <p:cNvPr id="13" name="Picture 2" descr="http://manesu.com/uploads/3102/30/10/760513092bf6c95a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69532" y="4293096"/>
            <a:ext cx="1874467" cy="2160239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1115616" y="3573016"/>
            <a:ext cx="69847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spc="50" dirty="0" smtClean="0">
                <a:ln w="11430">
                  <a:noFill/>
                </a:ln>
                <a:solidFill>
                  <a:srgbClr val="C00000"/>
                </a:solidFill>
                <a:latin typeface="Calibri"/>
              </a:rPr>
              <a:t>Любая деятельность потенциально опасна - невозможно обеспечить нулевой риск.</a:t>
            </a:r>
            <a:endParaRPr lang="ru-RU" sz="2400" b="1" spc="50" dirty="0">
              <a:ln w="11430">
                <a:noFill/>
              </a:ln>
              <a:solidFill>
                <a:srgbClr val="C00000"/>
              </a:solidFill>
              <a:latin typeface="Calibri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68344" y="1412776"/>
            <a:ext cx="1296144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БЫЛО!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07504" y="4941168"/>
            <a:ext cx="180020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НЕОБХОДИМО!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051720" y="5013176"/>
            <a:ext cx="48245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+mn-lt"/>
              </a:rPr>
              <a:t>Переход от доктрины абсолютной безопасности к оценке приемлемого риска</a:t>
            </a:r>
            <a:endParaRPr lang="ru-RU" sz="2400" b="1" dirty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Номер слайда 4"/>
          <p:cNvSpPr>
            <a:spLocks noGrp="1"/>
          </p:cNvSpPr>
          <p:nvPr>
            <p:ph type="sldNum" sz="quarter" idx="12"/>
          </p:nvPr>
        </p:nvSpPr>
        <p:spPr bwMode="auto">
          <a:xfrm>
            <a:off x="8172450" y="6356350"/>
            <a:ext cx="51435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</a:pPr>
            <a:fld id="{E53B1E67-C4C5-431F-88A5-F0D4B609ECD3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None/>
              </a:pPr>
              <a:t>8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123" name="Заголовок 1"/>
          <p:cNvSpPr>
            <a:spLocks/>
          </p:cNvSpPr>
          <p:nvPr/>
        </p:nvSpPr>
        <p:spPr bwMode="auto">
          <a:xfrm>
            <a:off x="179388" y="44450"/>
            <a:ext cx="8856662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600" b="1">
              <a:solidFill>
                <a:schemeClr val="tx2"/>
              </a:solidFill>
              <a:latin typeface="Helios"/>
            </a:endParaRPr>
          </a:p>
        </p:txBody>
      </p:sp>
      <p:sp>
        <p:nvSpPr>
          <p:cNvPr id="5124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pic>
        <p:nvPicPr>
          <p:cNvPr id="5126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Скругленный прямоугольник 17"/>
          <p:cNvSpPr/>
          <p:nvPr/>
        </p:nvSpPr>
        <p:spPr>
          <a:xfrm>
            <a:off x="251520" y="1484784"/>
            <a:ext cx="8641779" cy="4176464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С 1 января 2014 г. введен единый универсальный инструмент оценки условий труда на рабочих местах – СПЕЦИАЛЬНАЯ ОЦЕНКА УСЛОВИЙ ТРУДА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Принят Федеральный закон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от 28 декабря 2013 г. №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426-ФЗ «О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специальной оценке условий труда» </a:t>
            </a:r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Заголовок 1"/>
          <p:cNvSpPr>
            <a:spLocks/>
          </p:cNvSpPr>
          <p:nvPr/>
        </p:nvSpPr>
        <p:spPr bwMode="auto">
          <a:xfrm>
            <a:off x="107504" y="260648"/>
            <a:ext cx="8856662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Helios"/>
              </a:rPr>
              <a:t>ПЕРВЫЙ ШАГ</a:t>
            </a:r>
            <a:endParaRPr lang="ru-RU" sz="2000" b="1" dirty="0">
              <a:solidFill>
                <a:schemeClr val="tx2"/>
              </a:solidFill>
              <a:latin typeface="Helio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Номер слайда 4"/>
          <p:cNvSpPr>
            <a:spLocks noGrp="1"/>
          </p:cNvSpPr>
          <p:nvPr>
            <p:ph type="sldNum" sz="quarter" idx="12"/>
          </p:nvPr>
        </p:nvSpPr>
        <p:spPr bwMode="auto">
          <a:xfrm>
            <a:off x="8172450" y="6356350"/>
            <a:ext cx="51435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</a:pPr>
            <a:fld id="{E53B1E67-C4C5-431F-88A5-F0D4B609ECD3}" type="slidenum">
              <a:rPr lang="ru-RU" sz="1800" smtClean="0">
                <a:solidFill>
                  <a:srgbClr val="626262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None/>
              </a:pPr>
              <a:t>9</a:t>
            </a:fld>
            <a:endParaRPr lang="ru-RU" sz="1800" smtClean="0">
              <a:solidFill>
                <a:srgbClr val="626262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123" name="Заголовок 1"/>
          <p:cNvSpPr>
            <a:spLocks/>
          </p:cNvSpPr>
          <p:nvPr/>
        </p:nvSpPr>
        <p:spPr bwMode="auto">
          <a:xfrm>
            <a:off x="179388" y="44450"/>
            <a:ext cx="8856662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600" b="1">
              <a:solidFill>
                <a:schemeClr val="tx2"/>
              </a:solidFill>
              <a:latin typeface="Helios"/>
            </a:endParaRPr>
          </a:p>
        </p:txBody>
      </p:sp>
      <p:sp>
        <p:nvSpPr>
          <p:cNvPr id="5124" name="Прямоугольник 7"/>
          <p:cNvSpPr>
            <a:spLocks noChangeArrowheads="1"/>
          </p:cNvSpPr>
          <p:nvPr/>
        </p:nvSpPr>
        <p:spPr bwMode="auto">
          <a:xfrm>
            <a:off x="2700338" y="6742113"/>
            <a:ext cx="3930650" cy="115887"/>
          </a:xfrm>
          <a:prstGeom prst="rect">
            <a:avLst/>
          </a:prstGeom>
          <a:gradFill rotWithShape="1">
            <a:gsLst>
              <a:gs pos="0">
                <a:srgbClr val="003C73">
                  <a:alpha val="60001"/>
                </a:srgbClr>
              </a:gs>
              <a:gs pos="100000">
                <a:srgbClr val="001C35">
                  <a:alpha val="79999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88125" y="6742113"/>
            <a:ext cx="71438" cy="115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</p:txBody>
      </p:sp>
      <p:pic>
        <p:nvPicPr>
          <p:cNvPr id="5126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25" y="0"/>
            <a:ext cx="142875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1"/>
          <p:cNvSpPr>
            <a:spLocks/>
          </p:cNvSpPr>
          <p:nvPr/>
        </p:nvSpPr>
        <p:spPr bwMode="auto">
          <a:xfrm>
            <a:off x="323528" y="260648"/>
            <a:ext cx="8568952" cy="172819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600" b="1" dirty="0" smtClean="0">
                <a:solidFill>
                  <a:schemeClr val="tx2"/>
                </a:solidFill>
                <a:latin typeface="+mn-lt"/>
              </a:rPr>
              <a:t>СПЕЦИАЛЬНАЯ ОЦЕНКА ТРУДА ДЛЯ РАБОТНИКОВ ЭТО</a:t>
            </a:r>
          </a:p>
          <a:p>
            <a:pPr algn="ctr"/>
            <a:endParaRPr lang="ru-RU" sz="1600" b="1" dirty="0" smtClean="0">
              <a:solidFill>
                <a:schemeClr val="tx2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tx2"/>
                </a:solidFill>
                <a:latin typeface="+mn-lt"/>
              </a:rPr>
              <a:t>ОБЪЕКТИВНАЯ ИНФОРМАЦИЯ ОБ УСЛОВИЯХ ТРУДА НА РАБОЧИХ МЕСТАХ</a:t>
            </a:r>
          </a:p>
          <a:p>
            <a:pPr>
              <a:buFont typeface="Wingdings" pitchFamily="2" charset="2"/>
              <a:buChar char="Ø"/>
            </a:pPr>
            <a:endParaRPr lang="ru-RU" sz="1600" dirty="0" smtClean="0">
              <a:solidFill>
                <a:schemeClr val="tx2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tx2"/>
                </a:solidFill>
                <a:latin typeface="+mn-lt"/>
              </a:rPr>
              <a:t>ПРАВО НА ГАРАНТИИ И КОМПЕНСАЦИИ</a:t>
            </a:r>
          </a:p>
          <a:p>
            <a:pPr>
              <a:buFont typeface="Wingdings" pitchFamily="2" charset="2"/>
              <a:buChar char="Ø"/>
            </a:pPr>
            <a:endParaRPr lang="ru-RU" sz="1600" dirty="0" smtClean="0">
              <a:solidFill>
                <a:schemeClr val="tx2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tx2"/>
                </a:solidFill>
                <a:latin typeface="+mn-lt"/>
              </a:rPr>
              <a:t>ПРАВО ТРЕБОВАТЬ УЛУЧШЕНИЯ УСЛОВИЙ ТРУДА</a:t>
            </a:r>
            <a:endParaRPr lang="ru-RU" sz="1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4" name="Заголовок 1"/>
          <p:cNvSpPr>
            <a:spLocks/>
          </p:cNvSpPr>
          <p:nvPr/>
        </p:nvSpPr>
        <p:spPr bwMode="auto">
          <a:xfrm>
            <a:off x="323528" y="2276872"/>
            <a:ext cx="8568952" cy="158417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600" b="1" dirty="0" smtClean="0">
                <a:solidFill>
                  <a:schemeClr val="tx2"/>
                </a:solidFill>
                <a:latin typeface="+mn-lt"/>
              </a:rPr>
              <a:t>СПЕЦИАЛЬНАЯ ОЦЕНКА ТРУДА ДЛЯ РАБОТОДАТЕЛЕЙ ЭТО</a:t>
            </a:r>
          </a:p>
          <a:p>
            <a:pPr algn="ctr"/>
            <a:endParaRPr lang="ru-RU" sz="1600" b="1" dirty="0" smtClean="0">
              <a:solidFill>
                <a:schemeClr val="tx2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tx2"/>
                </a:solidFill>
                <a:latin typeface="+mn-lt"/>
              </a:rPr>
              <a:t>УПРАВЛЕНИЕ ИЗДЕРЖКАМИ, СВЯЗАННЫМИ С НЕБЛАГОПРИЯТНЫМИ УСЛОВИЯМИ ТРУДА</a:t>
            </a:r>
          </a:p>
          <a:p>
            <a:pPr>
              <a:buFont typeface="Wingdings" pitchFamily="2" charset="2"/>
              <a:buChar char="Ø"/>
            </a:pPr>
            <a:endParaRPr lang="ru-RU" sz="1600" dirty="0" smtClean="0">
              <a:solidFill>
                <a:schemeClr val="tx2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tx2"/>
                </a:solidFill>
                <a:latin typeface="+mn-lt"/>
              </a:rPr>
              <a:t>СТИМУЛ К УЛУЧШЕНИЮ УСЛОВИЙ ТРУДА</a:t>
            </a:r>
          </a:p>
        </p:txBody>
      </p:sp>
      <p:sp>
        <p:nvSpPr>
          <p:cNvPr id="15" name="Заголовок 1"/>
          <p:cNvSpPr>
            <a:spLocks/>
          </p:cNvSpPr>
          <p:nvPr/>
        </p:nvSpPr>
        <p:spPr bwMode="auto">
          <a:xfrm>
            <a:off x="323528" y="4221088"/>
            <a:ext cx="8568952" cy="201622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600" b="1" dirty="0" smtClean="0">
                <a:solidFill>
                  <a:schemeClr val="tx2"/>
                </a:solidFill>
                <a:latin typeface="+mn-lt"/>
              </a:rPr>
              <a:t>СПЕЦИАЛЬНАЯ ОЦЕНКА ТРУДА ДЛЯ ГОСУДАРСТВА ЭТО</a:t>
            </a:r>
          </a:p>
          <a:p>
            <a:pPr algn="ctr"/>
            <a:endParaRPr lang="ru-RU" sz="1600" b="1" dirty="0" smtClean="0">
              <a:solidFill>
                <a:schemeClr val="tx2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tx2"/>
                </a:solidFill>
                <a:latin typeface="+mn-lt"/>
              </a:rPr>
              <a:t>ОБЪЕКТИВНАЯ ИНФОРМАЦИЯ О СОСТОЯНИИ УСЛОВИЙ ТРУДА ДЛЯ ПРИНЯТИЯ УПРАВЛЕНЧЕСКИХ РЕШЕНИЙ</a:t>
            </a:r>
          </a:p>
          <a:p>
            <a:pPr>
              <a:buFont typeface="Wingdings" pitchFamily="2" charset="2"/>
              <a:buChar char="Ø"/>
            </a:pPr>
            <a:endParaRPr lang="ru-RU" sz="1600" dirty="0" smtClean="0">
              <a:solidFill>
                <a:schemeClr val="tx2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tx2"/>
                </a:solidFill>
                <a:latin typeface="+mn-lt"/>
              </a:rPr>
              <a:t>ПОБУЖДЕНИЕ РАБОТОДАТЕЛЕЙ К УЛУЧШЕНИЮ УСЛОВИЙ ТРУДА</a:t>
            </a:r>
          </a:p>
          <a:p>
            <a:pPr>
              <a:buFont typeface="Wingdings" pitchFamily="2" charset="2"/>
              <a:buChar char="Ø"/>
            </a:pPr>
            <a:endParaRPr lang="ru-RU" sz="1600" dirty="0" smtClean="0">
              <a:solidFill>
                <a:schemeClr val="tx2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tx2"/>
                </a:solidFill>
              </a:rPr>
              <a:t>ОСУЩЕСТВЛЕНИЕ КОНТРОЛЬНО-НАДЗОРНЫХ ФУНКЦИЙ</a:t>
            </a:r>
            <a:endParaRPr lang="ru-RU" sz="1600" dirty="0" smtClean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 fontAlgn="auto">
          <a:spcBef>
            <a:spcPts val="0"/>
          </a:spcBef>
          <a:spcAft>
            <a:spcPts val="0"/>
          </a:spcAft>
          <a:defRPr sz="1400" b="1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  <a:fontScheme name="Поток">
    <a:majorFont>
      <a:latin typeface="Calibri"/>
      <a:ea typeface=""/>
      <a:cs typeface=""/>
      <a:font script="Jpan" typeface="ＭＳ Ｐゴシック"/>
      <a:font script="Hang" typeface="HY중고딕"/>
      <a:font script="Hans" typeface="隶书"/>
      <a:font script="Hant" typeface="微軟正黑體"/>
      <a:font script="Arab" typeface="Traditional Arabic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Constantia"/>
      <a:ea typeface=""/>
      <a:cs typeface=""/>
      <a:font script="Jpan" typeface="HGP明朝E"/>
      <a:font script="Hang" typeface="HY신명조"/>
      <a:font script="Hans" typeface="宋体"/>
      <a:font script="Hant" typeface="新細明體"/>
      <a:font script="Arab" typeface="Majalla UI"/>
      <a:font script="Hebr" typeface="David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Поток">
    <a:fillStyleLst>
      <a:solidFill>
        <a:schemeClr val="phClr"/>
      </a:solidFill>
      <a:gradFill rotWithShape="1">
        <a:gsLst>
          <a:gs pos="0">
            <a:schemeClr val="phClr">
              <a:tint val="70000"/>
              <a:satMod val="130000"/>
            </a:schemeClr>
          </a:gs>
          <a:gs pos="43000">
            <a:schemeClr val="phClr">
              <a:tint val="44000"/>
              <a:satMod val="165000"/>
            </a:schemeClr>
          </a:gs>
          <a:gs pos="93000">
            <a:schemeClr val="phClr">
              <a:tint val="15000"/>
              <a:satMod val="165000"/>
            </a:schemeClr>
          </a:gs>
          <a:gs pos="100000">
            <a:schemeClr val="phClr">
              <a:tint val="5000"/>
              <a:satMod val="250000"/>
            </a:schemeClr>
          </a:gs>
        </a:gsLst>
        <a:path path="circle">
          <a:fillToRect l="50000" t="130000" r="50000" b="-30000"/>
        </a:path>
      </a:gradFill>
      <a:gradFill rotWithShape="1">
        <a:gsLst>
          <a:gs pos="0">
            <a:schemeClr val="phClr">
              <a:tint val="98000"/>
              <a:shade val="25000"/>
              <a:satMod val="250000"/>
            </a:schemeClr>
          </a:gs>
          <a:gs pos="68000">
            <a:schemeClr val="phClr">
              <a:tint val="86000"/>
              <a:satMod val="115000"/>
            </a:schemeClr>
          </a:gs>
          <a:gs pos="100000">
            <a:schemeClr val="phClr">
              <a:tint val="50000"/>
              <a:satMod val="150000"/>
            </a:schemeClr>
          </a:gs>
        </a:gsLst>
        <a:path path="circle">
          <a:fillToRect l="50000" t="130000" r="50000" b="-30000"/>
        </a:path>
      </a:gradFill>
    </a:fillStyleLst>
    <a:lnStyleLst>
      <a:ln w="9525" cap="flat" cmpd="sng" algn="ctr">
        <a:solidFill>
          <a:schemeClr val="phClr">
            <a:shade val="50000"/>
            <a:satMod val="103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80000"/>
              <a:satMod val="400000"/>
            </a:schemeClr>
          </a:gs>
          <a:gs pos="25000">
            <a:schemeClr val="phClr">
              <a:tint val="83000"/>
              <a:satMod val="320000"/>
            </a:schemeClr>
          </a:gs>
          <a:gs pos="100000">
            <a:schemeClr val="phClr">
              <a:shade val="15000"/>
              <a:satMod val="320000"/>
            </a:schemeClr>
          </a:gs>
        </a:gsLst>
        <a:path path="circle">
          <a:fillToRect l="10000" t="110000" r="10000" b="100000"/>
        </a:path>
      </a:gra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50000"/>
            </a:schemeClr>
          </a:duotone>
        </a:blip>
        <a:tile tx="0" ty="0" sx="65000" sy="65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13815</TotalTime>
  <Words>1560</Words>
  <Application>Microsoft Office PowerPoint</Application>
  <PresentationFormat>Экран (4:3)</PresentationFormat>
  <Paragraphs>303</Paragraphs>
  <Slides>26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 СПЕЦИАЛЬНАЯ ОЦЕНКА УСЛОВИЙ ТРУДА КАК ИНСТРУМЕНТ СОВЕРШЕНСТВОВАНИЯ УСЛОВИЙ И ОХРАНЫ ТРУДА Задачи органов исполнительной власти  по труду субъектов РФ по внедрению специальной оценки условий труда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СТАТУС ЭКСПЕРТА,  ПРОВОДЯЩЕГО СПЕЦИАЛЬНУЮ ОЦЕНКУ УСЛОВИЙ ТРУДА</vt:lpstr>
      <vt:lpstr>Презентация PowerPoint</vt:lpstr>
      <vt:lpstr>НЕЗАВИСИМОСТЬ ОРГАНИЗАЦИЙ И ЭКСПЕРТОВ</vt:lpstr>
      <vt:lpstr>ОТВЕТСТВЕННОСТЬ ОРГАНИЗАЦИЙ И ЭКСПЕРТОВ</vt:lpstr>
      <vt:lpstr>МЕТОДИКА ПРОВЕДЕНИЯ СПЕЦИАЛЬНОЙ ОЦЕНКИ УСЛОВИЙ ТРУДА</vt:lpstr>
      <vt:lpstr>ИСПОЛЬЗОВАНИЕ РЕЗУЛЬТАТОВ СПЕЦИАЛЬНОЙ ОЦЕНКИ УСЛОВИЙ ТРУДА</vt:lpstr>
      <vt:lpstr>ИСПОЛЬЗОВАНИЕ РЕЗУЛЬТАТОВ СПЕЦИАЛЬНОЙ ОЦЕНКИ УСЛОВИЙ ТРУДА</vt:lpstr>
      <vt:lpstr>ПЕРЕХОДНЫЕ ПОЛОЖЕНИЯ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ЗАМЕНА  ЧАСТИ ДОПОЛНИТЕЛЬНОГО ОТПУСКА, ПРЕДОСТАВЛЯЕМОГО  РАБОТНИКАМ, ЗАНЯТЫМ ВО ВРЕДНЫХ УСЛОВИЯХ, ТРУДА ДЕНЕЖНОЙ КОМПЕНСАЦИЕЙ (статья 92 Трудового кодекса Российской Федерации)</vt:lpstr>
      <vt:lpstr>УВЕЛИЧЕНИЕ ПРОДОЛЖИТЕЛЬНОСТИ РАБОЧЕЙ СМЕНЫ РАБОТНИКАМ, ЗАНЯТЫМ ВО ВРЕДНЫХ УСЛОВИЯХ ТРУДА</vt:lpstr>
      <vt:lpstr>Основные задачи органов исполнительной власти субъектов Российской Федерации на 2014 год</vt:lpstr>
      <vt:lpstr>Основные задачи Министерства труда и социальной защиты Российской Федерации на 2014 год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RahmatulinVD</dc:creator>
  <cp:lastModifiedBy>yulia</cp:lastModifiedBy>
  <cp:revision>1443</cp:revision>
  <dcterms:created xsi:type="dcterms:W3CDTF">2012-09-14T15:26:24Z</dcterms:created>
  <dcterms:modified xsi:type="dcterms:W3CDTF">2014-05-13T06:44:12Z</dcterms:modified>
</cp:coreProperties>
</file>